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7" r:id="rId3"/>
    <p:sldId id="260" r:id="rId4"/>
    <p:sldId id="271" r:id="rId5"/>
    <p:sldId id="272" r:id="rId6"/>
    <p:sldId id="264" r:id="rId7"/>
    <p:sldId id="265" r:id="rId8"/>
    <p:sldId id="299" r:id="rId9"/>
    <p:sldId id="283" r:id="rId10"/>
    <p:sldId id="275" r:id="rId11"/>
    <p:sldId id="267" r:id="rId12"/>
    <p:sldId id="278" r:id="rId13"/>
    <p:sldId id="280" r:id="rId14"/>
    <p:sldId id="281" r:id="rId15"/>
    <p:sldId id="295" r:id="rId16"/>
    <p:sldId id="282" r:id="rId17"/>
    <p:sldId id="285" r:id="rId18"/>
    <p:sldId id="286" r:id="rId19"/>
    <p:sldId id="292" r:id="rId20"/>
    <p:sldId id="266" r:id="rId21"/>
    <p:sldId id="296" r:id="rId22"/>
    <p:sldId id="29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658D1B"/>
    <a:srgbClr val="720000"/>
    <a:srgbClr val="34657F"/>
    <a:srgbClr val="F1B434"/>
    <a:srgbClr val="D7D2C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49" autoAdjust="0"/>
    <p:restoredTop sz="77038" autoAdjust="0"/>
  </p:normalViewPr>
  <p:slideViewPr>
    <p:cSldViewPr snapToGrid="0">
      <p:cViewPr>
        <p:scale>
          <a:sx n="80" d="100"/>
          <a:sy n="80" d="100"/>
        </p:scale>
        <p:origin x="160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2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6/11/relationships/changesInfo" Target="changesInfos/changesInfo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dh Hoxha" userId="b2c68c50-74fc-4203-af57-48ba82e2b787" providerId="ADAL" clId="{7BC59C2A-A98E-4B08-BD9B-F92C165C5341}"/>
    <pc:docChg chg="modSld">
      <pc:chgData name="Bardh Hoxha" userId="b2c68c50-74fc-4203-af57-48ba82e2b787" providerId="ADAL" clId="{7BC59C2A-A98E-4B08-BD9B-F92C165C5341}" dt="2018-04-15T19:57:41.708" v="1"/>
      <pc:docMkLst>
        <pc:docMk/>
      </pc:docMkLst>
      <pc:sldChg chg="delSp modSp modAnim">
        <pc:chgData name="Bardh Hoxha" userId="b2c68c50-74fc-4203-af57-48ba82e2b787" providerId="ADAL" clId="{7BC59C2A-A98E-4B08-BD9B-F92C165C5341}" dt="2018-04-15T19:57:41.708" v="1"/>
        <pc:sldMkLst>
          <pc:docMk/>
          <pc:sldMk cId="1012687591" sldId="261"/>
        </pc:sldMkLst>
        <pc:spChg chg="mod">
          <ac:chgData name="Bardh Hoxha" userId="b2c68c50-74fc-4203-af57-48ba82e2b787" providerId="ADAL" clId="{7BC59C2A-A98E-4B08-BD9B-F92C165C5341}" dt="2018-04-15T19:55:37.257" v="0"/>
          <ac:spMkLst>
            <pc:docMk/>
            <pc:sldMk cId="1012687591" sldId="261"/>
            <ac:spMk id="3" creationId="{5F31A2AA-4FE5-41E0-A1CD-D110A94AA554}"/>
          </ac:spMkLst>
        </pc:spChg>
        <pc:picChg chg="del">
          <ac:chgData name="Bardh Hoxha" userId="b2c68c50-74fc-4203-af57-48ba82e2b787" providerId="ADAL" clId="{7BC59C2A-A98E-4B08-BD9B-F92C165C5341}" dt="2018-04-15T19:57:41.708" v="1"/>
          <ac:picMkLst>
            <pc:docMk/>
            <pc:sldMk cId="1012687591" sldId="261"/>
            <ac:picMk id="6" creationId="{BF19C907-87FF-448B-A7EE-C772BA60ED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90E9F-6A11-4A4B-8B61-D8D9AD803777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358DA-59CA-479D-90C0-3E0003929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84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 of Falsification Methods on the UxAS System</a:t>
            </a:r>
          </a:p>
          <a:p>
            <a:endParaRPr lang="en-US" dirty="0" smtClean="0"/>
          </a:p>
          <a:p>
            <a:r>
              <a:rPr lang="en-US" dirty="0" smtClean="0"/>
              <a:t>Joint work with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5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 want</a:t>
            </a:r>
            <a:r>
              <a:rPr lang="en-US" baseline="0" dirty="0" smtClean="0"/>
              <a:t> to create tasks and keep out zones under different </a:t>
            </a:r>
            <a:r>
              <a:rPr lang="en-US" baseline="0" dirty="0" err="1" smtClean="0"/>
              <a:t>opperating</a:t>
            </a:r>
            <a:r>
              <a:rPr lang="en-US" baseline="0" dirty="0" smtClean="0"/>
              <a:t> conditions and disturbances to find a violation.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also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27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baseline="0" dirty="0" smtClean="0"/>
              <a:t>want to make sure that each UAV completes the assigned tasks.</a:t>
            </a:r>
          </a:p>
          <a:p>
            <a:r>
              <a:rPr lang="en-US" baseline="0" dirty="0" smtClean="0"/>
              <a:t>We added an autonomy monitor service in UxAS and we created task dependent notions of robustness. </a:t>
            </a:r>
          </a:p>
          <a:p>
            <a:r>
              <a:rPr lang="en-US" baseline="0" dirty="0" smtClean="0"/>
              <a:t>For each vehicle we monitor the robustness i.e. the completion of the 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/>
                  <a:t>We bring the two</a:t>
                </a:r>
                <a:r>
                  <a:rPr lang="en-US" sz="1200" baseline="0" dirty="0" smtClean="0"/>
                  <a:t> previous </a:t>
                </a:r>
                <a:r>
                  <a:rPr lang="en-US" sz="1200" baseline="0" dirty="0" err="1" smtClean="0"/>
                  <a:t>specificaitons</a:t>
                </a:r>
                <a:r>
                  <a:rPr lang="en-US" sz="1200" baseline="0" dirty="0" smtClean="0"/>
                  <a:t> together</a:t>
                </a:r>
                <a:endParaRPr lang="en-US" sz="12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/>
                  <a:t>“Whenever any of UAV 1, 2, </a:t>
                </a:r>
                <a:r>
                  <a:rPr lang="mr-IN" sz="1200" dirty="0" smtClean="0"/>
                  <a:t>…</a:t>
                </a:r>
                <a:r>
                  <a:rPr lang="en-US" sz="1200" dirty="0" smtClean="0"/>
                  <a:t> n </a:t>
                </a:r>
                <a:r>
                  <a:rPr lang="en-US" sz="1200" dirty="0"/>
                  <a:t>enters the keep out zone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120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 smtClean="0"/>
                  <a:t> </a:t>
                </a:r>
                <a:r>
                  <a:rPr lang="mr-IN" sz="1200" dirty="0" smtClean="0"/>
                  <a:t>…</a:t>
                </a:r>
                <a:r>
                  <a:rPr lang="en-US" sz="1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200" dirty="0" smtClean="0"/>
                  <a:t>, </a:t>
                </a:r>
                <a:r>
                  <a:rPr lang="en-US" sz="1200" dirty="0"/>
                  <a:t>it should exit the zone in 10 </a:t>
                </a:r>
                <a:r>
                  <a:rPr lang="en-US" sz="1200" dirty="0" smtClean="0"/>
                  <a:t>seconds” </a:t>
                </a:r>
                <a:endParaRPr lang="en-US" sz="1200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/>
                  <a:t>We bring the two</a:t>
                </a:r>
                <a:r>
                  <a:rPr lang="en-US" sz="1200" baseline="0" dirty="0" smtClean="0"/>
                  <a:t> previous </a:t>
                </a:r>
                <a:r>
                  <a:rPr lang="en-US" sz="1200" baseline="0" dirty="0" err="1" smtClean="0"/>
                  <a:t>specificaitons</a:t>
                </a:r>
                <a:r>
                  <a:rPr lang="en-US" sz="1200" baseline="0" dirty="0" smtClean="0"/>
                  <a:t> together</a:t>
                </a:r>
                <a:endParaRPr lang="en-US" sz="12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/>
                  <a:t>“Whenever any of UAV </a:t>
                </a:r>
                <a:r>
                  <a:rPr lang="en-US" sz="1200" dirty="0" smtClean="0"/>
                  <a:t>1, 2, </a:t>
                </a:r>
                <a:r>
                  <a:rPr lang="mr-IN" sz="1200" dirty="0" smtClean="0"/>
                  <a:t>…</a:t>
                </a:r>
                <a:r>
                  <a:rPr lang="en-US" sz="1200" dirty="0" smtClean="0"/>
                  <a:t> n </a:t>
                </a:r>
                <a:r>
                  <a:rPr lang="en-US" sz="1200" dirty="0"/>
                  <a:t>enters the keep out zone </a:t>
                </a:r>
                <a:r>
                  <a:rPr lang="en-US" sz="1200" i="0" dirty="0" smtClean="0">
                    <a:latin typeface="Cambria Math" charset="0"/>
                  </a:rPr>
                  <a:t>𝑍</a:t>
                </a:r>
                <a:r>
                  <a:rPr lang="en-US" sz="1200" b="0" i="0" dirty="0" smtClean="0">
                    <a:latin typeface="Cambria Math" charset="0"/>
                  </a:rPr>
                  <a:t>_</a:t>
                </a:r>
                <a:r>
                  <a:rPr lang="en-US" sz="1200" i="0" dirty="0" smtClean="0">
                    <a:latin typeface="Cambria Math" charset="0"/>
                  </a:rPr>
                  <a:t>1</a:t>
                </a:r>
                <a:r>
                  <a:rPr lang="en-US" sz="1200" dirty="0" smtClean="0"/>
                  <a:t> </a:t>
                </a:r>
                <a:r>
                  <a:rPr lang="mr-IN" sz="1200" dirty="0" smtClean="0"/>
                  <a:t>…</a:t>
                </a:r>
                <a:r>
                  <a:rPr lang="en-US" sz="1200" dirty="0" smtClean="0"/>
                  <a:t> </a:t>
                </a:r>
                <a:r>
                  <a:rPr lang="en-US" sz="1200" i="0" dirty="0" smtClean="0">
                    <a:latin typeface="Cambria Math" charset="0"/>
                  </a:rPr>
                  <a:t>𝑍</a:t>
                </a:r>
                <a:r>
                  <a:rPr lang="en-US" sz="1200" b="0" i="0" dirty="0" smtClean="0">
                    <a:latin typeface="Cambria Math" charset="0"/>
                  </a:rPr>
                  <a:t>_𝑚</a:t>
                </a:r>
                <a:r>
                  <a:rPr lang="en-US" sz="1200" dirty="0" smtClean="0"/>
                  <a:t>, </a:t>
                </a:r>
                <a:r>
                  <a:rPr lang="en-US" sz="1200" dirty="0"/>
                  <a:t>it should exit the zone in 10 </a:t>
                </a:r>
                <a:r>
                  <a:rPr lang="en-US" sz="1200" dirty="0" smtClean="0"/>
                  <a:t>seconds” </a:t>
                </a:r>
                <a:endParaRPr lang="en-US" sz="1200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modify the scenario/task specifications and disturbances -&gt; run the </a:t>
            </a:r>
            <a:r>
              <a:rPr lang="en-US" baseline="0" dirty="0" err="1" smtClean="0"/>
              <a:t>uxas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amase</a:t>
            </a:r>
            <a:r>
              <a:rPr lang="en-US" baseline="0" dirty="0" smtClean="0"/>
              <a:t> -&gt; analyze the traces -&gt; choose next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57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 different wind gust throughout the simulation and the direction changes</a:t>
            </a:r>
          </a:p>
          <a:p>
            <a:r>
              <a:rPr lang="en-US" dirty="0" smtClean="0"/>
              <a:t>Gaussian</a:t>
            </a:r>
            <a:r>
              <a:rPr lang="en-US" baseline="0" dirty="0" smtClean="0"/>
              <a:t> noise </a:t>
            </a:r>
            <a:r>
              <a:rPr lang="mr-IN" baseline="0" dirty="0" smtClean="0"/>
              <a:t>–</a:t>
            </a:r>
            <a:r>
              <a:rPr lang="en-US" baseline="0" dirty="0" smtClean="0"/>
              <a:t> GPS</a:t>
            </a:r>
          </a:p>
          <a:p>
            <a:r>
              <a:rPr lang="en-US" baseline="0" dirty="0" smtClean="0"/>
              <a:t>Wind modeled </a:t>
            </a:r>
            <a:r>
              <a:rPr lang="mr-IN" baseline="0" dirty="0" smtClean="0"/>
              <a:t>–</a:t>
            </a:r>
            <a:r>
              <a:rPr lang="en-US" baseline="0" dirty="0" smtClean="0"/>
              <a:t> Direction and Speed for 6 time periods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Wind and GPS should be tolerable for the system</a:t>
            </a:r>
          </a:p>
          <a:p>
            <a:endParaRPr lang="en-US" dirty="0" smtClean="0"/>
          </a:p>
          <a:p>
            <a:r>
              <a:rPr lang="en-US" dirty="0" smtClean="0"/>
              <a:t>When we started, UxAS</a:t>
            </a:r>
            <a:r>
              <a:rPr lang="en-US" baseline="0" dirty="0" smtClean="0"/>
              <a:t> had about 5 unit tests which they ran after every change in the system to ensure proper system operation</a:t>
            </a:r>
          </a:p>
          <a:p>
            <a:r>
              <a:rPr lang="en-US" baseline="0" dirty="0" smtClean="0"/>
              <a:t>They take significant time to </a:t>
            </a:r>
            <a:r>
              <a:rPr lang="en-US" baseline="0" dirty="0" err="1" smtClean="0"/>
              <a:t>develp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baseline="0" dirty="0" err="1" smtClean="0"/>
              <a:t>Wthis</a:t>
            </a:r>
            <a:r>
              <a:rPr lang="en-US" baseline="0" dirty="0" smtClean="0"/>
              <a:t> approach we can add 100-1000 of them and all of this is done automatically.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62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smaller</a:t>
            </a:r>
            <a:r>
              <a:rPr lang="en-US" baseline="0" dirty="0" smtClean="0"/>
              <a:t> theta the stricter the specification. And due to monotonicity properties we can use stochastic optimization to determine this</a:t>
            </a:r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 collision avoidance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36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5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work was conducted during the Summer of Innovation project in 2017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partnership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Air Force Research Laboratory, Wright Brothers Institute, and approximately 16 other contracted partners from academia, government, and industry. 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UxAS)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 about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 state of the art cooperative control, path planning and surveillance software services.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team worked on various topics in verification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26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UxAS: Unmanned Systems Autonomy Services</a:t>
            </a:r>
          </a:p>
          <a:p>
            <a:r>
              <a:rPr lang="en-US" dirty="0" smtClean="0"/>
              <a:t>Highly modular software system for multi-UAV cooperative decision making</a:t>
            </a:r>
          </a:p>
          <a:p>
            <a:r>
              <a:rPr lang="en-US" dirty="0" smtClean="0"/>
              <a:t>Services</a:t>
            </a:r>
            <a:r>
              <a:rPr lang="en-US" baseline="0" dirty="0" smtClean="0"/>
              <a:t> share a channel of communication.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AMASE: AMASE is a aircraft dynamics simulation toolset.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AMASE roughly simulates the behavior of the Piccolo autopilot over these waypoints and periodically publishes aircraft positions and head-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 to UxAS as the simulation progresses.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waypoints are provided to AMASE in batches.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system has been utilized in military exercises and maybe more (not sure)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5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we can see 5 UAVs</a:t>
            </a:r>
          </a:p>
          <a:p>
            <a:r>
              <a:rPr lang="en-US" baseline="0" dirty="0" smtClean="0"/>
              <a:t>The green lines are line search tasks </a:t>
            </a:r>
            <a:r>
              <a:rPr lang="mr-IN" baseline="0" dirty="0" smtClean="0"/>
              <a:t>–</a:t>
            </a:r>
            <a:r>
              <a:rPr lang="en-US" baseline="0" dirty="0" smtClean="0"/>
              <a:t> UAV have to utilize their cameras, which are on a gimbal, to conduct line search</a:t>
            </a:r>
          </a:p>
          <a:p>
            <a:r>
              <a:rPr lang="en-US" baseline="0" dirty="0" smtClean="0"/>
              <a:t>The green polygons are area search tasks</a:t>
            </a:r>
          </a:p>
          <a:p>
            <a:r>
              <a:rPr lang="en-US" baseline="0" dirty="0" smtClean="0"/>
              <a:t>The red polygons are keep out zones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41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Branch and bound algorithm assigns task</a:t>
            </a:r>
            <a:r>
              <a:rPr lang="en-US" baseline="0" dirty="0" smtClean="0"/>
              <a:t> for each vehicle and generates the inputs.</a:t>
            </a:r>
          </a:p>
          <a:p>
            <a:r>
              <a:rPr lang="en-US" baseline="0" dirty="0" smtClean="0"/>
              <a:t>You can notice that the area search task is split up between several UAVs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4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Branch and bound algorithm assigns task</a:t>
            </a:r>
            <a:r>
              <a:rPr lang="en-US" baseline="0" dirty="0" smtClean="0"/>
              <a:t> for each vehicle and generates the inputs.</a:t>
            </a:r>
          </a:p>
          <a:p>
            <a:r>
              <a:rPr lang="en-US" baseline="0" dirty="0" smtClean="0"/>
              <a:t>You can notice that the area search task is split up between several UAVs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61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will we</a:t>
            </a:r>
            <a:r>
              <a:rPr lang="en-US" baseline="0" dirty="0" smtClean="0"/>
              <a:t> test UxAS?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We will generate a random task </a:t>
            </a:r>
            <a:r>
              <a:rPr lang="mr-IN" baseline="0" dirty="0" smtClean="0"/>
              <a:t>–</a:t>
            </a:r>
            <a:r>
              <a:rPr lang="en-US" baseline="0" dirty="0" smtClean="0"/>
              <a:t> in the case of line search we will define a random path between two points.</a:t>
            </a:r>
          </a:p>
          <a:p>
            <a:pPr marL="0" indent="0">
              <a:buNone/>
            </a:pPr>
            <a:r>
              <a:rPr lang="en-US" baseline="0" dirty="0" smtClean="0"/>
              <a:t>However, we want to make sure that the UAV does not violate the keep out zones.</a:t>
            </a:r>
          </a:p>
          <a:p>
            <a:pPr marL="0" indent="0">
              <a:buNone/>
            </a:pPr>
            <a:r>
              <a:rPr lang="en-US" baseline="0" dirty="0" smtClean="0"/>
              <a:t>Under disturbances such as wind or </a:t>
            </a:r>
            <a:r>
              <a:rPr lang="en-US" baseline="0" dirty="0" err="1" smtClean="0"/>
              <a:t>gps</a:t>
            </a:r>
            <a:r>
              <a:rPr lang="en-US" baseline="0" dirty="0" smtClean="0"/>
              <a:t> disturbances with different vehicle operating conditions.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Note that reasonable bounds were established in collaboration with the AFRL folks.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8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at spectrum of methods</a:t>
            </a:r>
            <a:r>
              <a:rPr lang="en-US" baseline="0" dirty="0" smtClean="0"/>
              <a:t> and tools in verification </a:t>
            </a:r>
          </a:p>
          <a:p>
            <a:r>
              <a:rPr lang="en-US" baseline="0" dirty="0" smtClean="0"/>
              <a:t>x-axis scalability</a:t>
            </a:r>
          </a:p>
          <a:p>
            <a:r>
              <a:rPr lang="en-US" baseline="0" dirty="0" smtClean="0"/>
              <a:t>y-axis how formal/exhaustive</a:t>
            </a:r>
          </a:p>
          <a:p>
            <a:r>
              <a:rPr lang="en-US" baseline="0" dirty="0" smtClean="0"/>
              <a:t>We are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Fast </a:t>
            </a:r>
          </a:p>
          <a:p>
            <a:r>
              <a:rPr lang="en-US" baseline="0" dirty="0" smtClean="0"/>
              <a:t>Easy to use with black-box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4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 to MTL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358DA-59CA-479D-90C0-3E00039299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0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DA2C48-FE45-4BCF-B04D-28A2F4C98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BBCE777-E628-40EC-AB40-1C8CB8319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DA6D99-3CEA-4C47-9494-83AACB32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4/18/2018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EFF4FE-65CB-40CE-8AE8-50EBD3DC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63CD05-7BF6-43E1-BD4F-BE1DC690C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1" y="6041427"/>
            <a:ext cx="675860" cy="680048"/>
          </a:xfrm>
          <a:solidFill>
            <a:srgbClr val="34657F"/>
          </a:solidFill>
        </p:spPr>
        <p:txBody>
          <a:bodyPr/>
          <a:lstStyle>
            <a:lvl1pPr algn="ctr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6EF4FF9-8E7B-4ECC-A78F-F21781FB5C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83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5BC49A-5806-48A9-8A5A-B5C5BEF4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8705A27-0423-44EF-AF73-B674FA58F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57A4F0-1B88-474B-BE8A-19186D9C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51B8C48-410F-42C6-AF60-C5E8B503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F34570-CA27-4D7C-8538-290774AD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98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4EB9465-C958-4E2C-88E0-8569283B9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2345FC4-9A88-4003-ABC5-622F1C530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98FE83F-7890-47F3-9836-DF1B7937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DDE5EA9-1968-429A-9AC0-FB3C24AB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FE661B-B7F5-4AC9-9804-335FB73D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58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EADFA-9B40-1E44-879F-6529CF084E6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9A69-CA12-3B4C-A653-EC4EF7F4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EADFA-9B40-1E44-879F-6529CF084E6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9A69-CA12-3B4C-A653-EC4EF7F4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87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EADFA-9B40-1E44-879F-6529CF084E6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9A69-CA12-3B4C-A653-EC4EF7F4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59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EADFA-9B40-1E44-879F-6529CF084E6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9A69-CA12-3B4C-A653-EC4EF7F4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07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EADFA-9B40-1E44-879F-6529CF084E6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9A69-CA12-3B4C-A653-EC4EF7F4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53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EADFA-9B40-1E44-879F-6529CF084E6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9A69-CA12-3B4C-A653-EC4EF7F4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7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EADFA-9B40-1E44-879F-6529CF084E6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9A69-CA12-3B4C-A653-EC4EF7F4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94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EADFA-9B40-1E44-879F-6529CF084E6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9A69-CA12-3B4C-A653-EC4EF7F4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3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23895F-9C44-4055-ADFB-F6A8E0CC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BA4F84-C45E-4823-805F-0D059C101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96"/>
            <a:ext cx="10515600" cy="47592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C1C5A1-68AA-457A-8A49-2DF804F6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EB1AF7-6115-4B36-BCE5-9ADCC204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561D25-03CE-4E11-BD5E-C57617F1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F6EF4FF9-8E7B-4ECC-A78F-F21781FB5CB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F9499E1E-8554-475F-99AC-749C824D12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45778"/>
            <a:ext cx="2117030" cy="6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26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EADFA-9B40-1E44-879F-6529CF084E6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9A69-CA12-3B4C-A653-EC4EF7F4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3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EADFA-9B40-1E44-879F-6529CF084E6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9A69-CA12-3B4C-A653-EC4EF7F4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524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EADFA-9B40-1E44-879F-6529CF084E6B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69A69-CA12-3B4C-A653-EC4EF7F4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4FC080-6916-4324-87B3-5CD5E6FA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7E0917D-CF08-4F0C-92A5-F0E672F2C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18D7A4-A84F-42F4-B867-1F1C9DBF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D8E382-2F07-4D10-9B6B-F0B90625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B249A8-5B75-4C0B-93C6-2832FD16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0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EF7B3B-8FCD-4317-9C5A-3D036E03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D2B666-83FB-4A95-92FB-FCD917F21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35AE95-8CA8-4835-B3ED-26473BB1E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336197-9C81-4A16-8D5E-93667FE3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4/18/2018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A811B8-7D06-4509-950A-037AEA8A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49EE3CD-332E-4261-BCF8-0125CDCF2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36F8F9-7ABE-4547-BD34-59BA4549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9D670A-403D-4FD7-9ED0-6C09F4296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CD90F17-0C22-4880-8A81-12CBD3C17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86A01B4-C856-48E4-987C-E30F25995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EA2CB12-1FC1-4F6A-84EF-84E6899E7D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4E9648F-918F-4F96-BC65-A3424A063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4/18/2018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BF704C9-DD6F-4FF7-AA4F-BE5905CA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14BBA0B-70FB-4499-8DE9-BCB2419A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3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D321A9-4162-4EA8-9386-52BF045B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DF420E3-287D-4657-97C5-D5D71DFC5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4/18/2018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9F22E16-99B2-44AC-A703-9A719DC7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15BFCC6-5E7E-4829-8596-B3A41514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2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9DCCE39-515B-47F0-A69E-89262A09B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4/18/2018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6961C66-F5B2-4B64-8A31-235A793C8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99EE2A4-847E-48EB-8703-2B3FEDC4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2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DA9E4D-7936-4C6B-BC29-098BE841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BDCC3A-74BB-479B-81F3-09A009F37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297DC6B-AD84-4AB2-ADEA-B5CDD4C6C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20AE176-59B9-400C-A9E2-6DEA41F1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4/18/2018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8804B89-6B44-4853-936A-FB36DB4E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137D76-A8EC-4E64-AD60-1E67E23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2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092750-ED9B-4F33-9B6C-31A289BF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45FB3E-366C-4659-9336-CEAAB9FB3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7A0C309-9AE3-41FF-9FCF-E79B55548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0C2C1EE-E12B-4B08-BD27-6B05C0BE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4/18/2018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26636C2-5358-4D7B-AE36-C0AC15E06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7B4175-99F9-48AE-B028-D8A779F6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4262884-CA7B-401D-B8DE-DD9CE34D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10" y="15978"/>
            <a:ext cx="110449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727EE05-931C-4B96-BB29-5111D727E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810" y="1431235"/>
            <a:ext cx="11044990" cy="4745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EFA41B-0D02-4BB3-B76C-859AD19EC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0" y="63693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4/18/2018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07AF1C-B2B5-401D-B94B-A1BB371B3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A27BDB-4F4F-4BCF-B636-1F793FDE3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176963"/>
            <a:ext cx="838199" cy="681037"/>
          </a:xfrm>
          <a:prstGeom prst="rect">
            <a:avLst/>
          </a:prstGeom>
          <a:solidFill>
            <a:srgbClr val="34657F"/>
          </a:solidFill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6EF4FF9-8E7B-4ECC-A78F-F21781FB5C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4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74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bardhhoxha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tif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29.png"/><Relationship Id="rId6" Type="http://schemas.openxmlformats.org/officeDocument/2006/relationships/hyperlink" Target="https://youtu.be/tVB9TgwrCEc" TargetMode="External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30.gif"/><Relationship Id="rId6" Type="http://schemas.openxmlformats.org/officeDocument/2006/relationships/hyperlink" Target="https://github.com/pheidlauf/AeroBenchV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bit.ly/2HKsMQ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6" Type="http://schemas.openxmlformats.org/officeDocument/2006/relationships/hyperlink" Target="https://youtu.be/rgerTBylMsc" TargetMode="Externa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tif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84829A-F2CA-4DC7-A51F-DC18F84A2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012" y="975279"/>
            <a:ext cx="11217966" cy="1151366"/>
          </a:xfrm>
        </p:spPr>
        <p:txBody>
          <a:bodyPr anchor="b">
            <a:noAutofit/>
          </a:bodyPr>
          <a:lstStyle/>
          <a:p>
            <a:r>
              <a:rPr lang="en-US" sz="3600" b="1" dirty="0"/>
              <a:t>Application of Falsification Methods </a:t>
            </a:r>
            <a:br>
              <a:rPr lang="en-US" sz="3600" b="1" dirty="0"/>
            </a:br>
            <a:r>
              <a:rPr lang="en-US" sz="3600" b="1" dirty="0"/>
              <a:t>on the UxAS System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D706AAB-11C5-4FF4-84F3-E62CA979E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012" y="2934229"/>
            <a:ext cx="4034283" cy="713467"/>
          </a:xfrm>
        </p:spPr>
        <p:txBody>
          <a:bodyPr>
            <a:noAutofit/>
          </a:bodyPr>
          <a:lstStyle/>
          <a:p>
            <a:r>
              <a:rPr lang="en-US" sz="2000" dirty="0"/>
              <a:t>Cumhur E. Tuncali, Georgios Fainekos</a:t>
            </a:r>
          </a:p>
          <a:p>
            <a:r>
              <a:rPr lang="en-US" sz="2000" dirty="0"/>
              <a:t>Arizona State </a:t>
            </a:r>
            <a:endParaRPr lang="en-US" sz="2000" dirty="0" smtClean="0"/>
          </a:p>
          <a:p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014360-CFCB-4C2F-9E92-A214751DA7C6}"/>
              </a:ext>
            </a:extLst>
          </p:cNvPr>
          <p:cNvSpPr txBox="1"/>
          <p:nvPr/>
        </p:nvSpPr>
        <p:spPr>
          <a:xfrm>
            <a:off x="3119962" y="5701965"/>
            <a:ext cx="595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NASA Formal Methods 2018</a:t>
            </a:r>
          </a:p>
          <a:p>
            <a:pPr algn="ctr"/>
            <a:r>
              <a:rPr lang="en-US" dirty="0"/>
              <a:t>Newport News, Virginia, USA, April 18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8F46719D-E3DB-4F6C-80A7-18AC2A42B472}"/>
              </a:ext>
            </a:extLst>
          </p:cNvPr>
          <p:cNvSpPr txBox="1">
            <a:spLocks/>
          </p:cNvSpPr>
          <p:nvPr/>
        </p:nvSpPr>
        <p:spPr>
          <a:xfrm>
            <a:off x="4074693" y="2934229"/>
            <a:ext cx="4042604" cy="1522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Bardh Hoxha</a:t>
            </a:r>
          </a:p>
          <a:p>
            <a:r>
              <a:rPr lang="en-US" sz="2000" dirty="0"/>
              <a:t>Southern Illinois University</a:t>
            </a:r>
          </a:p>
          <a:p>
            <a:r>
              <a:rPr lang="en-US" sz="2000" dirty="0"/>
              <a:t>bhoxha@cs.siu.edu</a:t>
            </a:r>
          </a:p>
          <a:p>
            <a:r>
              <a:rPr lang="en-US" sz="2000" dirty="0" smtClean="0">
                <a:hlinkClick r:id="rId3"/>
              </a:rPr>
              <a:t>www.bhoxha.com</a:t>
            </a:r>
            <a:endParaRPr lang="en-US" sz="2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AD5DB649-B409-4F84-A93D-7003B191D0DD}"/>
              </a:ext>
            </a:extLst>
          </p:cNvPr>
          <p:cNvSpPr txBox="1">
            <a:spLocks/>
          </p:cNvSpPr>
          <p:nvPr/>
        </p:nvSpPr>
        <p:spPr>
          <a:xfrm>
            <a:off x="7508839" y="2934229"/>
            <a:ext cx="4236463" cy="706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Guohui</a:t>
            </a:r>
            <a:r>
              <a:rPr lang="en-US" sz="2000" dirty="0"/>
              <a:t> Ding, Sriram Sankaranarayanan</a:t>
            </a:r>
          </a:p>
          <a:p>
            <a:r>
              <a:rPr lang="en-US" sz="2000" dirty="0"/>
              <a:t>University of Colorado </a:t>
            </a:r>
            <a:endParaRPr lang="en-US" sz="2000" dirty="0" smtClean="0"/>
          </a:p>
          <a:p>
            <a:r>
              <a:rPr lang="en-US" sz="2000" dirty="0" smtClean="0"/>
              <a:t>Boulder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128799" y="6501076"/>
            <a:ext cx="594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smtClean="0"/>
              <a:t>authors authorize </a:t>
            </a:r>
            <a:r>
              <a:rPr lang="en-US" dirty="0" smtClean="0"/>
              <a:t>the public release of </a:t>
            </a:r>
            <a:r>
              <a:rPr lang="en-US" smtClean="0"/>
              <a:t>this presentation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6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and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137" y="1169387"/>
            <a:ext cx="6945725" cy="500757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342147" y="1674041"/>
            <a:ext cx="930442" cy="45086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0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Falsification By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26632" y="1540042"/>
            <a:ext cx="11138737" cy="4933149"/>
            <a:chOff x="444256" y="1540042"/>
            <a:chExt cx="11138737" cy="4933149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9994" y="4581776"/>
              <a:ext cx="2092171" cy="1572718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3131964" y="2973137"/>
              <a:ext cx="2740866" cy="1481827"/>
              <a:chOff x="4866680" y="3245617"/>
              <a:chExt cx="3029610" cy="1623543"/>
            </a:xfrm>
          </p:grpSpPr>
          <p:sp>
            <p:nvSpPr>
              <p:cNvPr id="29" name="Line 13"/>
              <p:cNvSpPr>
                <a:spLocks noChangeShapeType="1"/>
              </p:cNvSpPr>
              <p:nvPr/>
            </p:nvSpPr>
            <p:spPr bwMode="auto">
              <a:xfrm flipV="1">
                <a:off x="5052697" y="3505493"/>
                <a:ext cx="0" cy="1363667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Line 14"/>
              <p:cNvSpPr>
                <a:spLocks noChangeShapeType="1"/>
              </p:cNvSpPr>
              <p:nvPr/>
            </p:nvSpPr>
            <p:spPr bwMode="auto">
              <a:xfrm>
                <a:off x="4866680" y="4683143"/>
                <a:ext cx="2419585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/>
              </p:cNvSpPr>
              <p:nvPr/>
            </p:nvSpPr>
            <p:spPr bwMode="auto">
              <a:xfrm>
                <a:off x="4866680" y="3560204"/>
                <a:ext cx="2419585" cy="745435"/>
              </a:xfrm>
              <a:custGeom>
                <a:avLst/>
                <a:gdLst/>
                <a:ahLst/>
                <a:cxnLst>
                  <a:cxn ang="0">
                    <a:pos x="0" y="507"/>
                  </a:cxn>
                  <a:cxn ang="0">
                    <a:pos x="363" y="280"/>
                  </a:cxn>
                  <a:cxn ang="0">
                    <a:pos x="771" y="507"/>
                  </a:cxn>
                  <a:cxn ang="0">
                    <a:pos x="1315" y="53"/>
                  </a:cxn>
                  <a:cxn ang="0">
                    <a:pos x="1769" y="189"/>
                  </a:cxn>
                </a:cxnLst>
                <a:rect l="0" t="0" r="r" b="b"/>
                <a:pathLst>
                  <a:path w="1769" h="545">
                    <a:moveTo>
                      <a:pt x="0" y="507"/>
                    </a:moveTo>
                    <a:cubicBezTo>
                      <a:pt x="117" y="393"/>
                      <a:pt x="235" y="280"/>
                      <a:pt x="363" y="280"/>
                    </a:cubicBezTo>
                    <a:cubicBezTo>
                      <a:pt x="491" y="280"/>
                      <a:pt x="612" y="545"/>
                      <a:pt x="771" y="507"/>
                    </a:cubicBezTo>
                    <a:cubicBezTo>
                      <a:pt x="930" y="469"/>
                      <a:pt x="1149" y="106"/>
                      <a:pt x="1315" y="53"/>
                    </a:cubicBezTo>
                    <a:cubicBezTo>
                      <a:pt x="1481" y="0"/>
                      <a:pt x="1625" y="94"/>
                      <a:pt x="1769" y="189"/>
                    </a:cubicBezTo>
                  </a:path>
                </a:pathLst>
              </a:custGeom>
              <a:noFill/>
              <a:ln w="28575" cap="flat" cmpd="sng">
                <a:solidFill>
                  <a:srgbClr val="00CC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2" name="Freeform 18"/>
              <p:cNvSpPr>
                <a:spLocks/>
              </p:cNvSpPr>
              <p:nvPr/>
            </p:nvSpPr>
            <p:spPr bwMode="auto">
              <a:xfrm>
                <a:off x="4866680" y="3865217"/>
                <a:ext cx="2419585" cy="745435"/>
              </a:xfrm>
              <a:custGeom>
                <a:avLst/>
                <a:gdLst/>
                <a:ahLst/>
                <a:cxnLst>
                  <a:cxn ang="0">
                    <a:pos x="0" y="507"/>
                  </a:cxn>
                  <a:cxn ang="0">
                    <a:pos x="363" y="280"/>
                  </a:cxn>
                  <a:cxn ang="0">
                    <a:pos x="771" y="507"/>
                  </a:cxn>
                  <a:cxn ang="0">
                    <a:pos x="1315" y="53"/>
                  </a:cxn>
                  <a:cxn ang="0">
                    <a:pos x="1769" y="189"/>
                  </a:cxn>
                </a:cxnLst>
                <a:rect l="0" t="0" r="r" b="b"/>
                <a:pathLst>
                  <a:path w="1769" h="545">
                    <a:moveTo>
                      <a:pt x="0" y="507"/>
                    </a:moveTo>
                    <a:cubicBezTo>
                      <a:pt x="117" y="393"/>
                      <a:pt x="235" y="280"/>
                      <a:pt x="363" y="280"/>
                    </a:cubicBezTo>
                    <a:cubicBezTo>
                      <a:pt x="491" y="280"/>
                      <a:pt x="612" y="545"/>
                      <a:pt x="771" y="507"/>
                    </a:cubicBezTo>
                    <a:cubicBezTo>
                      <a:pt x="930" y="469"/>
                      <a:pt x="1149" y="106"/>
                      <a:pt x="1315" y="53"/>
                    </a:cubicBezTo>
                    <a:cubicBezTo>
                      <a:pt x="1481" y="0"/>
                      <a:pt x="1625" y="94"/>
                      <a:pt x="1769" y="189"/>
                    </a:cubicBezTo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4866680" y="3245617"/>
                <a:ext cx="2419585" cy="745435"/>
              </a:xfrm>
              <a:custGeom>
                <a:avLst/>
                <a:gdLst/>
                <a:ahLst/>
                <a:cxnLst>
                  <a:cxn ang="0">
                    <a:pos x="0" y="507"/>
                  </a:cxn>
                  <a:cxn ang="0">
                    <a:pos x="363" y="280"/>
                  </a:cxn>
                  <a:cxn ang="0">
                    <a:pos x="771" y="507"/>
                  </a:cxn>
                  <a:cxn ang="0">
                    <a:pos x="1315" y="53"/>
                  </a:cxn>
                  <a:cxn ang="0">
                    <a:pos x="1769" y="189"/>
                  </a:cxn>
                </a:cxnLst>
                <a:rect l="0" t="0" r="r" b="b"/>
                <a:pathLst>
                  <a:path w="1769" h="545">
                    <a:moveTo>
                      <a:pt x="0" y="507"/>
                    </a:moveTo>
                    <a:cubicBezTo>
                      <a:pt x="117" y="393"/>
                      <a:pt x="235" y="280"/>
                      <a:pt x="363" y="280"/>
                    </a:cubicBezTo>
                    <a:cubicBezTo>
                      <a:pt x="491" y="280"/>
                      <a:pt x="612" y="545"/>
                      <a:pt x="771" y="507"/>
                    </a:cubicBezTo>
                    <a:cubicBezTo>
                      <a:pt x="930" y="469"/>
                      <a:pt x="1149" y="106"/>
                      <a:pt x="1315" y="53"/>
                    </a:cubicBezTo>
                    <a:cubicBezTo>
                      <a:pt x="1481" y="0"/>
                      <a:pt x="1625" y="94"/>
                      <a:pt x="1769" y="189"/>
                    </a:cubicBezTo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AutoShape 20"/>
              <p:cNvSpPr>
                <a:spLocks/>
              </p:cNvSpPr>
              <p:nvPr/>
            </p:nvSpPr>
            <p:spPr bwMode="auto">
              <a:xfrm>
                <a:off x="7349182" y="3805035"/>
                <a:ext cx="123099" cy="372034"/>
              </a:xfrm>
              <a:prstGeom prst="rightBrace">
                <a:avLst>
                  <a:gd name="adj1" fmla="val 25185"/>
                  <a:gd name="adj2" fmla="val 50000"/>
                </a:avLst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Rectangle 21"/>
              <p:cNvSpPr>
                <a:spLocks noChangeArrowheads="1"/>
              </p:cNvSpPr>
              <p:nvPr/>
            </p:nvSpPr>
            <p:spPr bwMode="auto">
              <a:xfrm>
                <a:off x="7558451" y="3844700"/>
                <a:ext cx="337839" cy="31595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defTabSz="4389438">
                  <a:lnSpc>
                    <a:spcPct val="90000"/>
                  </a:lnSpc>
                </a:pPr>
                <a:r>
                  <a:rPr lang="en-US" altLang="ja-JP">
                    <a:latin typeface="Times New Roman" pitchFamily="18" charset="0"/>
                    <a:ea typeface="MS PGothic" pitchFamily="34" charset="-128"/>
                  </a:rPr>
                  <a:t>|</a:t>
                </a:r>
                <a:r>
                  <a:rPr lang="el-GR">
                    <a:latin typeface="Times New Roman" pitchFamily="18" charset="0"/>
                  </a:rPr>
                  <a:t>ε</a:t>
                </a:r>
                <a:r>
                  <a:rPr lang="en-US" altLang="ja-JP">
                    <a:latin typeface="Times New Roman" pitchFamily="18" charset="0"/>
                    <a:ea typeface="MS PGothic" pitchFamily="34" charset="-128"/>
                  </a:rPr>
                  <a:t>|</a:t>
                </a:r>
                <a:endParaRPr lang="en-US">
                  <a:latin typeface="Times New Roman" pitchFamily="18" charset="0"/>
                  <a:sym typeface="Mathematica7" pitchFamily="2" charset="2"/>
                </a:endParaRPr>
              </a:p>
            </p:txBody>
          </p:sp>
          <p:sp>
            <p:nvSpPr>
              <p:cNvPr id="36" name="AutoShape 22"/>
              <p:cNvSpPr>
                <a:spLocks/>
              </p:cNvSpPr>
              <p:nvPr/>
            </p:nvSpPr>
            <p:spPr bwMode="auto">
              <a:xfrm>
                <a:off x="7349182" y="3431633"/>
                <a:ext cx="123099" cy="372034"/>
              </a:xfrm>
              <a:prstGeom prst="rightBrace">
                <a:avLst>
                  <a:gd name="adj1" fmla="val 25185"/>
                  <a:gd name="adj2" fmla="val 50000"/>
                </a:avLst>
              </a:prstGeom>
              <a:noFill/>
              <a:ln w="28575">
                <a:solidFill>
                  <a:srgbClr val="CC0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7557083" y="3471299"/>
                <a:ext cx="337839" cy="31595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defTabSz="4389438">
                  <a:lnSpc>
                    <a:spcPct val="90000"/>
                  </a:lnSpc>
                </a:pPr>
                <a:r>
                  <a:rPr lang="en-US" altLang="ja-JP">
                    <a:latin typeface="Times New Roman" pitchFamily="18" charset="0"/>
                    <a:ea typeface="MS PGothic" pitchFamily="34" charset="-128"/>
                  </a:rPr>
                  <a:t>|</a:t>
                </a:r>
                <a:r>
                  <a:rPr lang="el-GR">
                    <a:latin typeface="Times New Roman" pitchFamily="18" charset="0"/>
                  </a:rPr>
                  <a:t>ε</a:t>
                </a:r>
                <a:r>
                  <a:rPr lang="en-US" altLang="ja-JP">
                    <a:latin typeface="Times New Roman" pitchFamily="18" charset="0"/>
                    <a:ea typeface="MS PGothic" pitchFamily="34" charset="-128"/>
                  </a:rPr>
                  <a:t>|</a:t>
                </a:r>
                <a:endParaRPr lang="en-US">
                  <a:latin typeface="Times New Roman" pitchFamily="18" charset="0"/>
                  <a:sym typeface="Mathematica7" pitchFamily="2" charset="2"/>
                </a:endParaRPr>
              </a:p>
            </p:txBody>
          </p:sp>
          <p:sp>
            <p:nvSpPr>
              <p:cNvPr id="38" name="Freeform 24"/>
              <p:cNvSpPr>
                <a:spLocks/>
              </p:cNvSpPr>
              <p:nvPr/>
            </p:nvSpPr>
            <p:spPr bwMode="auto">
              <a:xfrm>
                <a:off x="4866680" y="3657381"/>
                <a:ext cx="2419584" cy="504707"/>
              </a:xfrm>
              <a:custGeom>
                <a:avLst/>
                <a:gdLst/>
                <a:ahLst/>
                <a:cxnLst>
                  <a:cxn ang="0">
                    <a:pos x="0" y="317"/>
                  </a:cxn>
                  <a:cxn ang="0">
                    <a:pos x="408" y="362"/>
                  </a:cxn>
                  <a:cxn ang="0">
                    <a:pos x="907" y="272"/>
                  </a:cxn>
                  <a:cxn ang="0">
                    <a:pos x="1406" y="90"/>
                  </a:cxn>
                  <a:cxn ang="0">
                    <a:pos x="1769" y="0"/>
                  </a:cxn>
                </a:cxnLst>
                <a:rect l="0" t="0" r="r" b="b"/>
                <a:pathLst>
                  <a:path w="1769" h="369">
                    <a:moveTo>
                      <a:pt x="0" y="317"/>
                    </a:moveTo>
                    <a:cubicBezTo>
                      <a:pt x="128" y="343"/>
                      <a:pt x="257" y="369"/>
                      <a:pt x="408" y="362"/>
                    </a:cubicBezTo>
                    <a:cubicBezTo>
                      <a:pt x="559" y="355"/>
                      <a:pt x="741" y="317"/>
                      <a:pt x="907" y="272"/>
                    </a:cubicBezTo>
                    <a:cubicBezTo>
                      <a:pt x="1073" y="227"/>
                      <a:pt x="1262" y="135"/>
                      <a:pt x="1406" y="90"/>
                    </a:cubicBezTo>
                    <a:cubicBezTo>
                      <a:pt x="1550" y="45"/>
                      <a:pt x="1659" y="22"/>
                      <a:pt x="1769" y="0"/>
                    </a:cubicBezTo>
                  </a:path>
                </a:pathLst>
              </a:custGeom>
              <a:noFill/>
              <a:ln w="28575" cap="flat" cmpd="sng">
                <a:solidFill>
                  <a:srgbClr val="CC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4256" y="4693702"/>
              <a:ext cx="4774401" cy="832688"/>
              <a:chOff x="254669" y="4647537"/>
              <a:chExt cx="4774401" cy="832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254669" y="4647537"/>
                    <a:ext cx="4774401" cy="369332"/>
                  </a:xfrm>
                  <a:prstGeom prst="rect">
                    <a:avLst/>
                  </a:prstGeom>
                  <a:solidFill>
                    <a:srgbClr val="658D1B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+mn-lt"/>
                      </a:rPr>
                      <a:t>positive robustness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→</m:t>
                        </m:r>
                      </m:oMath>
                    </a14:m>
                    <a:r>
                      <a:rPr lang="en-US" dirty="0">
                        <a:latin typeface="+mn-lt"/>
                      </a:rPr>
                      <a:t> signal satisfies the formula</a:t>
                    </a:r>
                    <a:r>
                      <a:rPr lang="en-US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39" name="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9" y="4647537"/>
                    <a:ext cx="4774401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764" t="-7937" r="-1656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254669" y="5110893"/>
                    <a:ext cx="4774401" cy="369332"/>
                  </a:xfrm>
                  <a:prstGeom prst="rect">
                    <a:avLst/>
                  </a:prstGeom>
                  <a:solidFill>
                    <a:srgbClr val="720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+mn-lt"/>
                      </a:rPr>
                      <a:t>negative robustness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→</m:t>
                        </m:r>
                      </m:oMath>
                    </a14:m>
                    <a:r>
                      <a:rPr lang="en-US" dirty="0">
                        <a:latin typeface="+mn-lt"/>
                      </a:rPr>
                      <a:t> signal falsifies the formula</a:t>
                    </a:r>
                    <a:r>
                      <a:rPr lang="en-US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669" y="5110893"/>
                    <a:ext cx="4774401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019" t="-7937" r="-1783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878311" y="1670452"/>
              <a:ext cx="1425159" cy="935979"/>
              <a:chOff x="431" y="936"/>
              <a:chExt cx="1769" cy="997"/>
            </a:xfrm>
          </p:grpSpPr>
          <p:sp>
            <p:nvSpPr>
              <p:cNvPr id="6" name="Line 4"/>
              <p:cNvSpPr>
                <a:spLocks noChangeShapeType="1"/>
              </p:cNvSpPr>
              <p:nvPr/>
            </p:nvSpPr>
            <p:spPr bwMode="auto">
              <a:xfrm flipV="1">
                <a:off x="567" y="936"/>
                <a:ext cx="0" cy="997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" name="Line 5"/>
              <p:cNvSpPr>
                <a:spLocks noChangeShapeType="1"/>
              </p:cNvSpPr>
              <p:nvPr/>
            </p:nvSpPr>
            <p:spPr bwMode="auto">
              <a:xfrm>
                <a:off x="431" y="1797"/>
                <a:ext cx="1769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med" len="lg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431" y="973"/>
                <a:ext cx="1769" cy="545"/>
              </a:xfrm>
              <a:custGeom>
                <a:avLst/>
                <a:gdLst/>
                <a:ahLst/>
                <a:cxnLst>
                  <a:cxn ang="0">
                    <a:pos x="0" y="507"/>
                  </a:cxn>
                  <a:cxn ang="0">
                    <a:pos x="363" y="280"/>
                  </a:cxn>
                  <a:cxn ang="0">
                    <a:pos x="771" y="507"/>
                  </a:cxn>
                  <a:cxn ang="0">
                    <a:pos x="1315" y="53"/>
                  </a:cxn>
                  <a:cxn ang="0">
                    <a:pos x="1769" y="189"/>
                  </a:cxn>
                </a:cxnLst>
                <a:rect l="0" t="0" r="r" b="b"/>
                <a:pathLst>
                  <a:path w="1769" h="545">
                    <a:moveTo>
                      <a:pt x="0" y="507"/>
                    </a:moveTo>
                    <a:cubicBezTo>
                      <a:pt x="117" y="393"/>
                      <a:pt x="235" y="280"/>
                      <a:pt x="363" y="280"/>
                    </a:cubicBezTo>
                    <a:cubicBezTo>
                      <a:pt x="491" y="280"/>
                      <a:pt x="612" y="545"/>
                      <a:pt x="771" y="507"/>
                    </a:cubicBezTo>
                    <a:cubicBezTo>
                      <a:pt x="930" y="469"/>
                      <a:pt x="1149" y="106"/>
                      <a:pt x="1315" y="53"/>
                    </a:cubicBezTo>
                    <a:cubicBezTo>
                      <a:pt x="1481" y="0"/>
                      <a:pt x="1625" y="94"/>
                      <a:pt x="1769" y="189"/>
                    </a:cubicBezTo>
                  </a:path>
                </a:pathLst>
              </a:custGeom>
              <a:noFill/>
              <a:ln w="28575" cap="flat" cmpd="sng">
                <a:solidFill>
                  <a:srgbClr val="00CC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AutoShape 16"/>
                <p:cNvSpPr>
                  <a:spLocks noChangeArrowheads="1"/>
                </p:cNvSpPr>
                <p:nvPr/>
              </p:nvSpPr>
              <p:spPr bwMode="auto">
                <a:xfrm>
                  <a:off x="444256" y="3311243"/>
                  <a:ext cx="2481134" cy="805617"/>
                </a:xfrm>
                <a:prstGeom prst="foldedCorner">
                  <a:avLst>
                    <a:gd name="adj" fmla="val 10569"/>
                  </a:avLst>
                </a:prstGeom>
                <a:solidFill>
                  <a:srgbClr val="34657F"/>
                </a:solidFill>
                <a:ln>
                  <a:headEnd type="none" w="sm" len="sm"/>
                  <a:tailEnd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marL="342900" indent="-342900" algn="ctr"/>
                  <a:r>
                    <a:rPr lang="en-US" dirty="0">
                      <a:latin typeface="+mj-lt"/>
                    </a:rPr>
                    <a:t>Robustness Metric</a:t>
                  </a:r>
                </a:p>
                <a:p>
                  <a:pPr marL="342900" indent="-34290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∪{±∞}</m:t>
                        </m:r>
                      </m:oMath>
                    </m:oMathPara>
                  </a14:m>
                  <a:endParaRPr lang="en-US" dirty="0">
                    <a:latin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4" name="AutoShap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4256" y="3311243"/>
                  <a:ext cx="2481134" cy="805617"/>
                </a:xfrm>
                <a:prstGeom prst="foldedCorner">
                  <a:avLst>
                    <a:gd name="adj" fmla="val 10569"/>
                  </a:avLst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headEnd type="none" w="sm" len="sm"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/>
                <p:cNvSpPr/>
                <p:nvPr/>
              </p:nvSpPr>
              <p:spPr>
                <a:xfrm>
                  <a:off x="3280439" y="1868352"/>
                  <a:ext cx="1221958" cy="540177"/>
                </a:xfrm>
                <a:prstGeom prst="rect">
                  <a:avLst/>
                </a:prstGeom>
                <a:solidFill>
                  <a:srgbClr val="34657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MTL </a:t>
                  </a:r>
                  <a14:m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439" y="1868352"/>
                  <a:ext cx="1221958" cy="5401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/>
            <p:cNvCxnSpPr/>
            <p:nvPr/>
          </p:nvCxnSpPr>
          <p:spPr>
            <a:xfrm>
              <a:off x="2804090" y="2527280"/>
              <a:ext cx="0" cy="60966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176210" y="1540042"/>
              <a:ext cx="0" cy="44597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476309" y="5806466"/>
              <a:ext cx="2710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dirty="0" err="1" smtClean="0"/>
                <a:t>Fainekos</a:t>
              </a:r>
              <a:r>
                <a:rPr lang="en-US" dirty="0" smtClean="0"/>
                <a:t> </a:t>
              </a:r>
              <a:r>
                <a:rPr lang="en-US" dirty="0" smtClean="0"/>
                <a:t>and Pappas, TCS]</a:t>
              </a:r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672372" y="1600720"/>
              <a:ext cx="2624065" cy="1969856"/>
              <a:chOff x="488374" y="1974273"/>
              <a:chExt cx="3054926" cy="262890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88374" y="1974273"/>
                <a:ext cx="3054926" cy="26289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l"/>
                <a:endParaRPr lang="en-US" dirty="0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539129" y="2027968"/>
                <a:ext cx="2952750" cy="1368425"/>
                <a:chOff x="3095625" y="2744788"/>
                <a:chExt cx="2952750" cy="1368425"/>
              </a:xfrm>
            </p:grpSpPr>
            <p:grpSp>
              <p:nvGrpSpPr>
                <p:cNvPr id="55" name="Group 54"/>
                <p:cNvGrpSpPr>
                  <a:grpSpLocks/>
                </p:cNvGrpSpPr>
                <p:nvPr/>
              </p:nvGrpSpPr>
              <p:grpSpPr bwMode="auto">
                <a:xfrm>
                  <a:off x="3095625" y="2744788"/>
                  <a:ext cx="2952750" cy="1368425"/>
                  <a:chOff x="249" y="935"/>
                  <a:chExt cx="1860" cy="862"/>
                </a:xfrm>
              </p:grpSpPr>
              <p:sp>
                <p:nvSpPr>
                  <p:cNvPr id="57" name="AutoShape 5"/>
                  <p:cNvSpPr>
                    <a:spLocks noChangeArrowheads="1"/>
                  </p:cNvSpPr>
                  <p:nvPr/>
                </p:nvSpPr>
                <p:spPr bwMode="auto">
                  <a:xfrm>
                    <a:off x="249" y="935"/>
                    <a:ext cx="1860" cy="862"/>
                  </a:xfrm>
                  <a:prstGeom prst="foldedCorner">
                    <a:avLst>
                      <a:gd name="adj" fmla="val 0"/>
                    </a:avLst>
                  </a:prstGeom>
                  <a:solidFill>
                    <a:srgbClr val="34657F"/>
                  </a:solidFill>
                  <a:ln>
                    <a:solidFill>
                      <a:schemeClr val="bg1"/>
                    </a:solidFill>
                    <a:headEnd type="none" w="sm" len="sm"/>
                    <a:tailEnd/>
                  </a:ln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wrap="none" anchor="ctr"/>
                  <a:lstStyle>
                    <a:defPPr>
                      <a:defRPr lang="en-US"/>
                    </a:defPPr>
                    <a:lvl1pPr algn="ctr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1pPr>
                    <a:lvl2pPr marL="457200" algn="ctr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2pPr>
                    <a:lvl3pPr marL="914400" algn="ctr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3pPr>
                    <a:lvl4pPr marL="1371600" algn="ctr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4pPr>
                    <a:lvl5pPr marL="1828800" algn="ctr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9pPr>
                  </a:lstStyle>
                  <a:p>
                    <a:pPr marL="342900" indent="-342900">
                      <a:lnSpc>
                        <a:spcPct val="90000"/>
                      </a:lnSpc>
                    </a:pPr>
                    <a:endParaRPr lang="en-US" sz="500" dirty="0" smtClean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pPr marL="342900" indent="-342900">
                      <a:lnSpc>
                        <a:spcPct val="90000"/>
                      </a:lnSpc>
                    </a:pPr>
                    <a:r>
                      <a:rPr lang="en-US" sz="2400" dirty="0" smtClean="0">
                        <a:solidFill>
                          <a:schemeClr val="bg1"/>
                        </a:solidFill>
                        <a:latin typeface="+mj-lt"/>
                      </a:rPr>
                      <a:t>System </a:t>
                    </a:r>
                    <a:r>
                      <a:rPr lang="el-GR" sz="2400" dirty="0" smtClean="0">
                        <a:solidFill>
                          <a:schemeClr val="bg1"/>
                        </a:solidFill>
                        <a:latin typeface="+mj-lt"/>
                      </a:rPr>
                      <a:t>Σ</a:t>
                    </a:r>
                    <a:endParaRPr lang="en-US" sz="2400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pPr marL="342900" indent="-342900">
                      <a:lnSpc>
                        <a:spcPct val="90000"/>
                      </a:lnSpc>
                    </a:pPr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  <a:p>
                    <a:pPr marL="342900" indent="-342900">
                      <a:lnSpc>
                        <a:spcPct val="90000"/>
                      </a:lnSpc>
                    </a:pPr>
                    <a:endParaRPr lang="el-GR" sz="2400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58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28" y="1179"/>
                    <a:ext cx="593" cy="595"/>
                  </a:xfrm>
                  <a:prstGeom prst="rect">
                    <a:avLst/>
                  </a:prstGeom>
                  <a:noFill/>
                  <a:ln w="19050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ctr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1pPr>
                    <a:lvl2pPr marL="457200" algn="ctr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2pPr>
                    <a:lvl3pPr marL="914400" algn="ctr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3pPr>
                    <a:lvl4pPr marL="1371600" algn="ctr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4pPr>
                    <a:lvl5pPr marL="1828800" algn="ctr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2000" kern="1200">
                        <a:solidFill>
                          <a:schemeClr val="bg2"/>
                        </a:solidFill>
                        <a:latin typeface="Comic Sans MS" pitchFamily="66" charset="0"/>
                        <a:ea typeface="+mn-ea"/>
                        <a:cs typeface="+mn-cs"/>
                      </a:defRPr>
                    </a:lvl9pPr>
                  </a:lstStyle>
                  <a:p>
                    <a:pPr defTabSz="4389438">
                      <a:lnSpc>
                        <a:spcPct val="90000"/>
                      </a:lnSpc>
                    </a:pPr>
                    <a:r>
                      <a:rPr lang="en-US" i="1" dirty="0">
                        <a:solidFill>
                          <a:schemeClr val="bg1"/>
                        </a:solidFill>
                        <a:latin typeface="Times New Roman" pitchFamily="18" charset="0"/>
                      </a:rPr>
                      <a:t>x</a:t>
                    </a:r>
                    <a:r>
                      <a:rPr lang="en-US" i="1" baseline="-25000" dirty="0">
                        <a:solidFill>
                          <a:schemeClr val="bg1"/>
                        </a:solidFill>
                        <a:latin typeface="Times New Roman" pitchFamily="18" charset="0"/>
                      </a:rPr>
                      <a:t>0</a:t>
                    </a:r>
                    <a:r>
                      <a:rPr lang="en-US" dirty="0">
                        <a:solidFill>
                          <a:schemeClr val="bg1"/>
                        </a:solidFill>
                        <a:latin typeface="Times New Roman" pitchFamily="18" charset="0"/>
                        <a:sym typeface="Symbol"/>
                      </a:rPr>
                      <a:t></a:t>
                    </a:r>
                    <a:r>
                      <a:rPr lang="en-US" i="1" dirty="0">
                        <a:solidFill>
                          <a:schemeClr val="bg1"/>
                        </a:solidFill>
                        <a:latin typeface="Times New Roman" pitchFamily="18" charset="0"/>
                      </a:rPr>
                      <a:t>X</a:t>
                    </a:r>
                    <a:r>
                      <a:rPr lang="en-US" i="1" baseline="-25000" dirty="0">
                        <a:solidFill>
                          <a:schemeClr val="bg1"/>
                        </a:solidFill>
                        <a:latin typeface="Times New Roman" pitchFamily="18" charset="0"/>
                      </a:rPr>
                      <a:t>0</a:t>
                    </a:r>
                    <a:endParaRPr lang="en-US" i="1" dirty="0">
                      <a:solidFill>
                        <a:schemeClr val="bg1"/>
                      </a:solidFill>
                      <a:latin typeface="Times New Roman" pitchFamily="18" charset="0"/>
                      <a:sym typeface="Symbol" pitchFamily="18" charset="2"/>
                    </a:endParaRPr>
                  </a:p>
                  <a:p>
                    <a:pPr defTabSz="4389438">
                      <a:lnSpc>
                        <a:spcPct val="90000"/>
                      </a:lnSpc>
                    </a:pPr>
                    <a:r>
                      <a:rPr lang="en-US" i="1" dirty="0">
                        <a:solidFill>
                          <a:schemeClr val="bg1"/>
                        </a:solidFill>
                        <a:latin typeface="Times New Roman" pitchFamily="18" charset="0"/>
                        <a:sym typeface="Symbol" pitchFamily="18" charset="2"/>
                      </a:rPr>
                      <a:t>u </a:t>
                    </a:r>
                    <a:r>
                      <a:rPr lang="en-US" dirty="0">
                        <a:solidFill>
                          <a:schemeClr val="bg1"/>
                        </a:solidFill>
                        <a:latin typeface="Times New Roman" pitchFamily="18" charset="0"/>
                        <a:sym typeface="Symbol"/>
                      </a:rPr>
                      <a:t></a:t>
                    </a:r>
                    <a:r>
                      <a:rPr lang="en-US" dirty="0">
                        <a:solidFill>
                          <a:schemeClr val="bg1"/>
                        </a:solidFill>
                        <a:latin typeface="Mathematica7"/>
                        <a:ea typeface="Mathematica7"/>
                        <a:sym typeface="Symbol"/>
                      </a:rPr>
                      <a:t>U</a:t>
                    </a:r>
                    <a:endParaRPr lang="en-US" dirty="0">
                      <a:solidFill>
                        <a:schemeClr val="bg1"/>
                      </a:solidFill>
                      <a:latin typeface="Times New Roman" pitchFamily="18" charset="0"/>
                      <a:sym typeface="Symbol" pitchFamily="18" charset="2"/>
                    </a:endParaRPr>
                  </a:p>
                </p:txBody>
              </p:sp>
            </p:grpSp>
            <p:sp>
              <p:nvSpPr>
                <p:cNvPr id="5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226971" y="3320913"/>
                  <a:ext cx="1651969" cy="566832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ctr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000" kern="1200">
                      <a:solidFill>
                        <a:schemeClr val="bg2"/>
                      </a:solidFill>
                      <a:latin typeface="Comic Sans MS" pitchFamily="66" charset="0"/>
                      <a:ea typeface="+mn-ea"/>
                      <a:cs typeface="+mn-cs"/>
                    </a:defRPr>
                  </a:lvl1pPr>
                  <a:lvl2pPr marL="457200" algn="ctr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000" kern="1200">
                      <a:solidFill>
                        <a:schemeClr val="bg2"/>
                      </a:solidFill>
                      <a:latin typeface="Comic Sans MS" pitchFamily="66" charset="0"/>
                      <a:ea typeface="+mn-ea"/>
                      <a:cs typeface="+mn-cs"/>
                    </a:defRPr>
                  </a:lvl2pPr>
                  <a:lvl3pPr marL="914400" algn="ctr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000" kern="1200">
                      <a:solidFill>
                        <a:schemeClr val="bg2"/>
                      </a:solidFill>
                      <a:latin typeface="Comic Sans MS" pitchFamily="66" charset="0"/>
                      <a:ea typeface="+mn-ea"/>
                      <a:cs typeface="+mn-cs"/>
                    </a:defRPr>
                  </a:lvl3pPr>
                  <a:lvl4pPr marL="1371600" algn="ctr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000" kern="1200">
                      <a:solidFill>
                        <a:schemeClr val="bg2"/>
                      </a:solidFill>
                      <a:latin typeface="Comic Sans MS" pitchFamily="66" charset="0"/>
                      <a:ea typeface="+mn-ea"/>
                      <a:cs typeface="+mn-cs"/>
                    </a:defRPr>
                  </a:lvl4pPr>
                  <a:lvl5pPr marL="1828800" algn="ctr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defRPr sz="2000" kern="1200">
                      <a:solidFill>
                        <a:schemeClr val="bg2"/>
                      </a:solidFill>
                      <a:latin typeface="Comic Sans MS" pitchFamily="66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2000" kern="1200">
                      <a:solidFill>
                        <a:schemeClr val="bg2"/>
                      </a:solidFill>
                      <a:latin typeface="Comic Sans MS" pitchFamily="66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2000" kern="1200">
                      <a:solidFill>
                        <a:schemeClr val="bg2"/>
                      </a:solidFill>
                      <a:latin typeface="Comic Sans MS" pitchFamily="66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2000" kern="1200">
                      <a:solidFill>
                        <a:schemeClr val="bg2"/>
                      </a:solidFill>
                      <a:latin typeface="Comic Sans MS" pitchFamily="66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2000" kern="1200">
                      <a:solidFill>
                        <a:schemeClr val="bg2"/>
                      </a:solidFill>
                      <a:latin typeface="Comic Sans MS" pitchFamily="66" charset="0"/>
                      <a:ea typeface="+mn-ea"/>
                      <a:cs typeface="+mn-cs"/>
                    </a:defRPr>
                  </a:lvl9pPr>
                </a:lstStyle>
                <a:p>
                  <a:pPr defTabSz="4389438">
                    <a:lnSpc>
                      <a:spcPct val="90000"/>
                    </a:lnSpc>
                  </a:pPr>
                  <a:r>
                    <a:rPr lang="en-US" sz="2400" i="1" dirty="0">
                      <a:solidFill>
                        <a:schemeClr val="bg1"/>
                      </a:solidFill>
                      <a:latin typeface="Times New Roman" pitchFamily="18" charset="0"/>
                    </a:rPr>
                    <a:t>y</a:t>
                  </a:r>
                  <a:r>
                    <a:rPr lang="el-GR" sz="2400" i="1" dirty="0">
                      <a:solidFill>
                        <a:schemeClr val="bg1"/>
                      </a:solidFill>
                      <a:latin typeface="Times New Roman" pitchFamily="18" charset="0"/>
                    </a:rPr>
                    <a:t>=</a:t>
                  </a:r>
                  <a:r>
                    <a:rPr lang="el-GR" sz="2400" dirty="0">
                      <a:solidFill>
                        <a:schemeClr val="bg1"/>
                      </a:solidFill>
                      <a:latin typeface="Times New Roman" pitchFamily="18" charset="0"/>
                    </a:rPr>
                    <a:t>Δ(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itchFamily="18" charset="0"/>
                    </a:rPr>
                    <a:t>x</a:t>
                  </a:r>
                  <a:r>
                    <a:rPr lang="en-US" sz="2400" baseline="-25000" dirty="0">
                      <a:solidFill>
                        <a:schemeClr val="bg1"/>
                      </a:solidFill>
                      <a:latin typeface="Times New Roman" pitchFamily="18" charset="0"/>
                    </a:rPr>
                    <a:t>0</a:t>
                  </a:r>
                  <a:r>
                    <a:rPr lang="en-US" sz="2400" dirty="0">
                      <a:solidFill>
                        <a:schemeClr val="bg1"/>
                      </a:solidFill>
                      <a:latin typeface="Times New Roman" pitchFamily="18" charset="0"/>
                    </a:rPr>
                    <a:t>,u)</a:t>
                  </a:r>
                  <a:endParaRPr lang="en-US" sz="2400" dirty="0">
                    <a:solidFill>
                      <a:schemeClr val="bg1"/>
                    </a:solidFill>
                    <a:latin typeface="Times New Roman" pitchFamily="18" charset="0"/>
                    <a:sym typeface="Symbol" pitchFamily="18" charset="2"/>
                  </a:endParaRPr>
                </a:p>
              </p:txBody>
            </p:sp>
          </p:grpSp>
          <p:sp>
            <p:nvSpPr>
              <p:cNvPr id="53" name="Rectangle 52"/>
              <p:cNvSpPr/>
              <p:nvPr/>
            </p:nvSpPr>
            <p:spPr>
              <a:xfrm>
                <a:off x="1912079" y="3359036"/>
                <a:ext cx="914400" cy="914400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algn="l"/>
                <a:endParaRPr lang="en-US" dirty="0">
                  <a:latin typeface="Gill Sans MT" panose="020B0502020104020203" pitchFamily="34" charset="0"/>
                </a:endParaRP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796" y="3458733"/>
                <a:ext cx="2873416" cy="104330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Rectangle 58"/>
                <p:cNvSpPr/>
                <p:nvPr/>
              </p:nvSpPr>
              <p:spPr>
                <a:xfrm>
                  <a:off x="10361035" y="1846262"/>
                  <a:ext cx="1221958" cy="540177"/>
                </a:xfrm>
                <a:prstGeom prst="rect">
                  <a:avLst/>
                </a:prstGeom>
                <a:solidFill>
                  <a:srgbClr val="34657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1035" y="1846262"/>
                  <a:ext cx="1221958" cy="5401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 63"/>
                <p:cNvSpPr/>
                <p:nvPr/>
              </p:nvSpPr>
              <p:spPr>
                <a:xfrm>
                  <a:off x="9772134" y="3369119"/>
                  <a:ext cx="1810859" cy="689864"/>
                </a:xfrm>
                <a:prstGeom prst="rect">
                  <a:avLst/>
                </a:prstGeom>
                <a:solidFill>
                  <a:srgbClr val="34657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Stochastic</m:t>
                        </m:r>
                      </m:oMath>
                    </m:oMathPara>
                  </a14:m>
                  <a:endParaRPr lang="en-US" b="0" dirty="0" smtClean="0"/>
                </a:p>
                <a:p>
                  <a:pPr algn="ctr"/>
                  <a:r>
                    <a:rPr lang="en-US" dirty="0" smtClean="0"/>
                    <a:t>Optimizer</a:t>
                  </a:r>
                  <a:endParaRPr lang="en-US" dirty="0"/>
                </a:p>
              </p:txBody>
            </p:sp>
          </mc:Choice>
          <mc:Fallback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2134" y="3369119"/>
                  <a:ext cx="1810859" cy="68986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95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Elbow Connector 67"/>
            <p:cNvCxnSpPr>
              <a:stCxn id="51" idx="3"/>
              <a:endCxn id="64" idx="0"/>
            </p:cNvCxnSpPr>
            <p:nvPr/>
          </p:nvCxnSpPr>
          <p:spPr>
            <a:xfrm>
              <a:off x="9296437" y="2585648"/>
              <a:ext cx="1381127" cy="78347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9" idx="2"/>
            </p:cNvCxnSpPr>
            <p:nvPr/>
          </p:nvCxnSpPr>
          <p:spPr>
            <a:xfrm>
              <a:off x="10972014" y="2386439"/>
              <a:ext cx="785" cy="982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/>
            <p:cNvCxnSpPr>
              <a:stCxn id="64" idx="2"/>
              <a:endCxn id="51" idx="2"/>
            </p:cNvCxnSpPr>
            <p:nvPr/>
          </p:nvCxnSpPr>
          <p:spPr>
            <a:xfrm rot="5400000" flipH="1">
              <a:off x="9086781" y="2468201"/>
              <a:ext cx="488407" cy="2693159"/>
            </a:xfrm>
            <a:prstGeom prst="bentConnector3">
              <a:avLst>
                <a:gd name="adj1" fmla="val -468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Rectangle 73"/>
                <p:cNvSpPr/>
                <p:nvPr/>
              </p:nvSpPr>
              <p:spPr>
                <a:xfrm>
                  <a:off x="6936757" y="3652665"/>
                  <a:ext cx="1027183" cy="8402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4389438">
                    <a:lnSpc>
                      <a:spcPct val="90000"/>
                    </a:lnSpc>
                  </a:pPr>
                  <a:r>
                    <a:rPr lang="en-US" i="1" dirty="0">
                      <a:latin typeface="Times New Roman" pitchFamily="18" charset="0"/>
                    </a:rPr>
                    <a:t>Next</a:t>
                  </a:r>
                  <a:endParaRPr lang="en-US" i="1" dirty="0" smtClean="0">
                    <a:latin typeface="Times New Roman" pitchFamily="18" charset="0"/>
                  </a:endParaRPr>
                </a:p>
                <a:p>
                  <a:pPr algn="ctr" defTabSz="4389438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i="1" dirty="0">
                    <a:latin typeface="Times New Roman" pitchFamily="18" charset="0"/>
                  </a:endParaRPr>
                </a:p>
                <a:p>
                  <a:pPr algn="ctr" defTabSz="4389438">
                    <a:lnSpc>
                      <a:spcPct val="9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i="1" dirty="0">
                    <a:latin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6757" y="3652665"/>
                  <a:ext cx="1027183" cy="8402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6" name="Straight Arrow Connector 75"/>
            <p:cNvCxnSpPr/>
            <p:nvPr/>
          </p:nvCxnSpPr>
          <p:spPr>
            <a:xfrm>
              <a:off x="9330984" y="4285184"/>
              <a:ext cx="0" cy="593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458657" y="4880059"/>
              <a:ext cx="38088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Minimum </a:t>
              </a:r>
              <a:r>
                <a:rPr lang="en-US" dirty="0" smtClean="0">
                  <a:latin typeface="+mj-lt"/>
                </a:rPr>
                <a:t>Robustness</a:t>
              </a:r>
            </a:p>
            <a:p>
              <a:pPr algn="ctr"/>
              <a:r>
                <a:rPr lang="en-US" dirty="0">
                  <a:latin typeface="+mj-lt"/>
                </a:rPr>
                <a:t>a</a:t>
              </a:r>
              <a:r>
                <a:rPr lang="en-US" dirty="0" smtClean="0">
                  <a:latin typeface="+mj-lt"/>
                </a:rPr>
                <a:t>fter termination </a:t>
              </a:r>
            </a:p>
            <a:p>
              <a:pPr algn="ctr"/>
              <a:r>
                <a:rPr lang="en-US" dirty="0" smtClean="0">
                  <a:latin typeface="+mj-lt"/>
                </a:rPr>
                <a:t>condition met</a:t>
              </a:r>
              <a:endParaRPr lang="en-US" dirty="0">
                <a:latin typeface="+mj-lt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7895280" y="6103859"/>
              <a:ext cx="19779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[Abbas et al. TECS]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491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" y="3428999"/>
            <a:ext cx="6096000" cy="3429000"/>
          </a:xfrm>
          <a:prstGeom prst="rect">
            <a:avLst/>
          </a:prstGeom>
          <a:solidFill>
            <a:srgbClr val="3465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3428998"/>
            <a:ext cx="6096000" cy="3429000"/>
          </a:xfrm>
          <a:prstGeom prst="rect">
            <a:avLst/>
          </a:prstGeom>
          <a:solidFill>
            <a:srgbClr val="7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2" y="0"/>
            <a:ext cx="6096000" cy="3429000"/>
          </a:xfrm>
          <a:prstGeom prst="rect">
            <a:avLst/>
          </a:prstGeom>
          <a:solidFill>
            <a:srgbClr val="658D1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-4010"/>
            <a:ext cx="6096000" cy="3429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>
            <a:stCxn id="4" idx="0"/>
          </p:cNvCxnSpPr>
          <p:nvPr/>
        </p:nvCxnSpPr>
        <p:spPr>
          <a:xfrm flipV="1">
            <a:off x="6096000" y="0"/>
            <a:ext cx="0" cy="284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4" idx="3"/>
          </p:cNvCxnSpPr>
          <p:nvPr/>
        </p:nvCxnSpPr>
        <p:spPr>
          <a:xfrm flipH="1">
            <a:off x="7042484" y="3429000"/>
            <a:ext cx="5149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1"/>
          </p:cNvCxnSpPr>
          <p:nvPr/>
        </p:nvCxnSpPr>
        <p:spPr>
          <a:xfrm flipH="1">
            <a:off x="0" y="3429000"/>
            <a:ext cx="5149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096000" y="4014537"/>
            <a:ext cx="0" cy="284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41683" y="600576"/>
            <a:ext cx="4812631" cy="2227848"/>
            <a:chOff x="641683" y="358940"/>
            <a:chExt cx="4812631" cy="2227848"/>
          </a:xfrm>
        </p:grpSpPr>
        <p:sp>
          <p:nvSpPr>
            <p:cNvPr id="18" name="Rectangle 17"/>
            <p:cNvSpPr/>
            <p:nvPr/>
          </p:nvSpPr>
          <p:spPr>
            <a:xfrm>
              <a:off x="641683" y="358940"/>
              <a:ext cx="4812631" cy="539417"/>
            </a:xfrm>
            <a:prstGeom prst="rect">
              <a:avLst/>
            </a:prstGeom>
            <a:solidFill>
              <a:srgbClr val="658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Metric Temporal Logic</a:t>
              </a:r>
              <a:endParaRPr 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641683" y="898358"/>
                  <a:ext cx="4812631" cy="1688430"/>
                </a:xfrm>
                <a:prstGeom prst="rect">
                  <a:avLst/>
                </a:prstGeom>
                <a:solidFill>
                  <a:srgbClr val="658D1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285750" indent="-285750" algn="ctr">
                    <a:buFont typeface="Arial" charset="0"/>
                    <a:buChar char="•"/>
                  </a:pPr>
                  <a:r>
                    <a:rPr lang="en-US" sz="2000" dirty="0" smtClean="0"/>
                    <a:t>Propositional logic + Temporal Operators with timing intervals</a:t>
                  </a:r>
                </a:p>
                <a:p>
                  <a:pPr marL="285750" indent="-285750" algn="ctr">
                    <a:buFont typeface="Arial" charset="0"/>
                    <a:buChar char="•"/>
                  </a:pPr>
                  <a:r>
                    <a:rPr lang="en-US" sz="2000" dirty="0" smtClean="0"/>
                    <a:t>Interpreted over traces/trajectories</a:t>
                  </a:r>
                </a:p>
                <a:p>
                  <a:pPr marL="285750" indent="-285750" algn="ctr">
                    <a:buFont typeface="Arial" charset="0"/>
                    <a:buChar char="•"/>
                  </a:pPr>
                  <a:r>
                    <a:rPr lang="en-US" sz="2000" b="0" dirty="0" smtClean="0"/>
                    <a:t>Ex.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[0,5]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∧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2.4</m:t>
                              </m:r>
                            </m:e>
                          </m:d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</m:oMath>
                  </a14:m>
                  <a:r>
                    <a:rPr lang="en-US" sz="2000" dirty="0" smtClean="0"/>
                    <a:t>:</a:t>
                  </a:r>
                  <a:br>
                    <a:rPr lang="en-US" sz="2000" dirty="0" smtClean="0"/>
                  </a:br>
                  <a:r>
                    <a:rPr lang="en-US" sz="2000" dirty="0" smtClean="0"/>
                    <a:t>“</a:t>
                  </a:r>
                  <a:r>
                    <a:rPr lang="en-US" sz="2000" i="1" dirty="0" smtClean="0"/>
                    <a:t>always</a:t>
                  </a:r>
                  <a:r>
                    <a:rPr lang="en-US" sz="2000" dirty="0" smtClean="0"/>
                    <a:t> from 0 to 5, p is true and </a:t>
                  </a:r>
                  <a:r>
                    <a:rPr lang="en-US" sz="2000" i="1" dirty="0" smtClean="0"/>
                    <a:t>eventually</a:t>
                  </a:r>
                  <a:r>
                    <a:rPr lang="en-US" sz="2000" dirty="0" smtClean="0"/>
                    <a:t> from 2 to 4, b is true”</a:t>
                  </a: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683" y="898358"/>
                  <a:ext cx="4812631" cy="168843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805" r="-886" b="-220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6737685" y="836196"/>
            <a:ext cx="4812631" cy="1227219"/>
            <a:chOff x="6737685" y="256674"/>
            <a:chExt cx="4812631" cy="1227219"/>
          </a:xfrm>
        </p:grpSpPr>
        <p:sp>
          <p:nvSpPr>
            <p:cNvPr id="21" name="Rectangle 20"/>
            <p:cNvSpPr/>
            <p:nvPr/>
          </p:nvSpPr>
          <p:spPr>
            <a:xfrm>
              <a:off x="6737685" y="256674"/>
              <a:ext cx="4812631" cy="64168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Model</a:t>
              </a:r>
              <a:endParaRPr lang="en-US" sz="24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37685" y="898358"/>
              <a:ext cx="4812631" cy="5855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Simulink/</a:t>
              </a:r>
              <a:r>
                <a:rPr lang="en-US" sz="2000" dirty="0" err="1" smtClean="0"/>
                <a:t>Stateflow</a:t>
              </a:r>
              <a:endParaRPr lang="en-US" sz="2000" dirty="0" smtClean="0"/>
            </a:p>
            <a:p>
              <a:pPr algn="ctr"/>
              <a:r>
                <a:rPr lang="en-US" sz="2000" dirty="0" smtClean="0"/>
                <a:t>User-defined functions</a:t>
              </a:r>
              <a:endParaRPr lang="en-US" sz="2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41684" y="3968417"/>
            <a:ext cx="4812631" cy="2350165"/>
            <a:chOff x="641684" y="3685672"/>
            <a:chExt cx="4812631" cy="2350165"/>
          </a:xfrm>
        </p:grpSpPr>
        <p:sp>
          <p:nvSpPr>
            <p:cNvPr id="23" name="Rectangle 22"/>
            <p:cNvSpPr/>
            <p:nvPr/>
          </p:nvSpPr>
          <p:spPr>
            <a:xfrm>
              <a:off x="641684" y="3685672"/>
              <a:ext cx="4812631" cy="641684"/>
            </a:xfrm>
            <a:prstGeom prst="rect">
              <a:avLst/>
            </a:prstGeom>
            <a:solidFill>
              <a:srgbClr val="346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Stochastic Optimization Engine</a:t>
              </a:r>
              <a:endParaRPr lang="en-US" sz="24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1684" y="4347407"/>
              <a:ext cx="4812631" cy="1688430"/>
            </a:xfrm>
            <a:prstGeom prst="rect">
              <a:avLst/>
            </a:prstGeom>
            <a:solidFill>
              <a:srgbClr val="3465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Simulated Annealing</a:t>
              </a:r>
            </a:p>
            <a:p>
              <a:pPr algn="ctr"/>
              <a:r>
                <a:rPr lang="en-US" sz="2000" dirty="0" smtClean="0"/>
                <a:t>Cross Entropy</a:t>
              </a:r>
            </a:p>
            <a:p>
              <a:pPr algn="ctr"/>
              <a:r>
                <a:rPr lang="en-US" sz="2000" dirty="0" smtClean="0"/>
                <a:t>Ant-colony</a:t>
              </a:r>
            </a:p>
            <a:p>
              <a:pPr algn="ctr"/>
              <a:r>
                <a:rPr lang="en-US" sz="2000" dirty="0" smtClean="0"/>
                <a:t>Gradient Descent</a:t>
              </a:r>
            </a:p>
            <a:p>
              <a:pPr algn="ctr"/>
              <a:r>
                <a:rPr lang="en-US" sz="2000" dirty="0" smtClean="0"/>
                <a:t>Flexible initial condition and input signal generation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737685" y="3992478"/>
            <a:ext cx="4812631" cy="2302041"/>
            <a:chOff x="6737685" y="3685672"/>
            <a:chExt cx="4812631" cy="2302041"/>
          </a:xfrm>
        </p:grpSpPr>
        <p:sp>
          <p:nvSpPr>
            <p:cNvPr id="25" name="Rectangle 24"/>
            <p:cNvSpPr/>
            <p:nvPr/>
          </p:nvSpPr>
          <p:spPr>
            <a:xfrm>
              <a:off x="6737685" y="3685672"/>
              <a:ext cx="4812631" cy="641684"/>
            </a:xfrm>
            <a:prstGeom prst="rect">
              <a:avLst/>
            </a:prstGeom>
            <a:solidFill>
              <a:srgbClr val="7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Features</a:t>
              </a:r>
              <a:endParaRPr lang="en-US" sz="2400" b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37685" y="4299283"/>
              <a:ext cx="4812631" cy="1688430"/>
            </a:xfrm>
            <a:prstGeom prst="rect">
              <a:avLst/>
            </a:prstGeom>
            <a:solidFill>
              <a:srgbClr val="7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Falsification</a:t>
              </a:r>
            </a:p>
            <a:p>
              <a:pPr algn="ctr"/>
              <a:r>
                <a:rPr lang="en-US" sz="2000" dirty="0" smtClean="0"/>
                <a:t>Parameter Mining</a:t>
              </a:r>
            </a:p>
            <a:p>
              <a:pPr algn="ctr"/>
              <a:r>
                <a:rPr lang="en-US" sz="2000" dirty="0" smtClean="0"/>
                <a:t>Requirement Engineering with </a:t>
              </a:r>
              <a:r>
                <a:rPr lang="en-US" sz="2000" dirty="0" err="1" smtClean="0"/>
                <a:t>ViSpec</a:t>
              </a:r>
              <a:endParaRPr lang="en-US" sz="2000" dirty="0" smtClean="0"/>
            </a:p>
            <a:p>
              <a:pPr algn="ctr"/>
              <a:r>
                <a:rPr lang="en-US" sz="2000" dirty="0" smtClean="0"/>
                <a:t>Runtime Verification</a:t>
              </a:r>
            </a:p>
            <a:p>
              <a:pPr algn="ctr"/>
              <a:r>
                <a:rPr lang="en-US" sz="2000" dirty="0" smtClean="0"/>
                <a:t>Conformance Testing</a:t>
              </a:r>
            </a:p>
            <a:p>
              <a:pPr algn="ctr"/>
              <a:r>
                <a:rPr lang="mr-IN" sz="2000" dirty="0" smtClean="0"/>
                <a:t>…</a:t>
              </a:r>
              <a:endParaRPr lang="en-US" sz="2000" dirty="0" smtClean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5149516" y="2843463"/>
            <a:ext cx="1892968" cy="11710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cap="small" dirty="0" smtClean="0">
                <a:solidFill>
                  <a:schemeClr val="tx1"/>
                </a:solidFill>
              </a:rPr>
              <a:t>S-</a:t>
            </a:r>
            <a:r>
              <a:rPr lang="en-US" sz="3600" cap="small" dirty="0" err="1" smtClean="0">
                <a:solidFill>
                  <a:schemeClr val="tx1"/>
                </a:solidFill>
              </a:rPr>
              <a:t>TaLiRo</a:t>
            </a:r>
            <a:endParaRPr lang="en-US" sz="3600" cap="sm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2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B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3. Testing UxAS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68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13" y="4246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Keep Out Zones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1461905" y="1393327"/>
            <a:ext cx="7663980" cy="4236441"/>
            <a:chOff x="-1567980" y="1552612"/>
            <a:chExt cx="7663980" cy="42364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3776368" y="4455202"/>
                  <a:ext cx="1729995" cy="1333851"/>
                </a:xfrm>
                <a:prstGeom prst="rect">
                  <a:avLst/>
                </a:prstGeom>
                <a:solidFill>
                  <a:srgbClr val="C00000">
                    <a:alpha val="82000"/>
                  </a:srgbClr>
                </a:solidFill>
                <a:ln>
                  <a:solidFill>
                    <a:schemeClr val="tx1"/>
                  </a:solidFill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6368" y="4455202"/>
                  <a:ext cx="1729995" cy="133385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softEdge rad="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67980" y="2605955"/>
              <a:ext cx="5457147" cy="2234702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12682" y="2392624"/>
              <a:ext cx="5483318" cy="2794942"/>
              <a:chOff x="612682" y="2392624"/>
              <a:chExt cx="5483318" cy="2794942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1149418" y="2392624"/>
                <a:ext cx="4279228" cy="2683493"/>
                <a:chOff x="7570871" y="1304619"/>
                <a:chExt cx="4279228" cy="2683493"/>
              </a:xfrm>
            </p:grpSpPr>
            <p:cxnSp>
              <p:nvCxnSpPr>
                <p:cNvPr id="88" name="Straight Connector 87"/>
                <p:cNvCxnSpPr/>
                <p:nvPr/>
              </p:nvCxnSpPr>
              <p:spPr>
                <a:xfrm>
                  <a:off x="8644690" y="3593433"/>
                  <a:ext cx="627648" cy="273595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10610848" y="2101516"/>
                  <a:ext cx="490287" cy="0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0" name="Group 89"/>
                <p:cNvGrpSpPr/>
                <p:nvPr/>
              </p:nvGrpSpPr>
              <p:grpSpPr>
                <a:xfrm>
                  <a:off x="7570871" y="3071691"/>
                  <a:ext cx="1065797" cy="521742"/>
                  <a:chOff x="7924801" y="3882190"/>
                  <a:chExt cx="1065797" cy="521742"/>
                </a:xfrm>
              </p:grpSpPr>
              <p:cxnSp>
                <p:nvCxnSpPr>
                  <p:cNvPr id="108" name="Straight Connector 107"/>
                  <p:cNvCxnSpPr/>
                  <p:nvPr/>
                </p:nvCxnSpPr>
                <p:spPr>
                  <a:xfrm>
                    <a:off x="7924801" y="4403931"/>
                    <a:ext cx="1065797" cy="1"/>
                  </a:xfrm>
                  <a:prstGeom prst="line">
                    <a:avLst/>
                  </a:prstGeom>
                  <a:ln w="38100">
                    <a:solidFill>
                      <a:schemeClr val="accent6"/>
                    </a:solidFill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/>
                  <p:cNvCxnSpPr/>
                  <p:nvPr/>
                </p:nvCxnSpPr>
                <p:spPr>
                  <a:xfrm flipV="1">
                    <a:off x="7924801" y="4063478"/>
                    <a:ext cx="0" cy="34045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/>
                  <p:cNvCxnSpPr/>
                  <p:nvPr/>
                </p:nvCxnSpPr>
                <p:spPr>
                  <a:xfrm flipV="1">
                    <a:off x="8990598" y="4063477"/>
                    <a:ext cx="0" cy="34045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/>
                  <p:cNvCxnSpPr/>
                  <p:nvPr/>
                </p:nvCxnSpPr>
                <p:spPr>
                  <a:xfrm>
                    <a:off x="8025566" y="4233703"/>
                    <a:ext cx="859754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2" name="TextBox 111"/>
                      <p:cNvSpPr txBox="1"/>
                      <p:nvPr/>
                    </p:nvSpPr>
                    <p:spPr>
                      <a:xfrm>
                        <a:off x="8245643" y="3882190"/>
                        <a:ext cx="47262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2" name="TextBox 11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45643" y="3882190"/>
                        <a:ext cx="472629" cy="369332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Box 90"/>
                    <p:cNvSpPr txBox="1"/>
                    <p:nvPr/>
                  </p:nvSpPr>
                  <p:spPr>
                    <a:xfrm>
                      <a:off x="8351922" y="3618780"/>
                      <a:ext cx="46128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Box 9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1922" y="3618780"/>
                      <a:ext cx="461280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2" name="Group 91"/>
                <p:cNvGrpSpPr/>
                <p:nvPr/>
              </p:nvGrpSpPr>
              <p:grpSpPr>
                <a:xfrm rot="19288236">
                  <a:off x="10784302" y="1304619"/>
                  <a:ext cx="1065797" cy="521741"/>
                  <a:chOff x="7924801" y="3882191"/>
                  <a:chExt cx="1065797" cy="521741"/>
                </a:xfrm>
              </p:grpSpPr>
              <p:cxnSp>
                <p:nvCxnSpPr>
                  <p:cNvPr id="103" name="Straight Connector 102"/>
                  <p:cNvCxnSpPr/>
                  <p:nvPr/>
                </p:nvCxnSpPr>
                <p:spPr>
                  <a:xfrm>
                    <a:off x="7924801" y="4403931"/>
                    <a:ext cx="1065797" cy="1"/>
                  </a:xfrm>
                  <a:prstGeom prst="line">
                    <a:avLst/>
                  </a:prstGeom>
                  <a:ln w="381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/>
                  <p:cNvCxnSpPr/>
                  <p:nvPr/>
                </p:nvCxnSpPr>
                <p:spPr>
                  <a:xfrm flipV="1">
                    <a:off x="7924801" y="4063478"/>
                    <a:ext cx="0" cy="34045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/>
                  <p:cNvCxnSpPr/>
                  <p:nvPr/>
                </p:nvCxnSpPr>
                <p:spPr>
                  <a:xfrm flipV="1">
                    <a:off x="8990598" y="4063477"/>
                    <a:ext cx="0" cy="34045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/>
                  <p:cNvCxnSpPr/>
                  <p:nvPr/>
                </p:nvCxnSpPr>
                <p:spPr>
                  <a:xfrm>
                    <a:off x="8025566" y="4233703"/>
                    <a:ext cx="859754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Box 106"/>
                      <p:cNvSpPr txBox="1"/>
                      <p:nvPr/>
                    </p:nvSpPr>
                    <p:spPr>
                      <a:xfrm>
                        <a:off x="8235928" y="3882191"/>
                        <a:ext cx="49205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7" name="TextBox 10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235928" y="3882191"/>
                        <a:ext cx="492058" cy="36933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Box 92"/>
                    <p:cNvSpPr txBox="1"/>
                    <p:nvPr/>
                  </p:nvSpPr>
                  <p:spPr>
                    <a:xfrm>
                      <a:off x="10956783" y="2135055"/>
                      <a:ext cx="70032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3" name="TextBox 9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56783" y="2135055"/>
                      <a:ext cx="700320" cy="369332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4" name="Group 93"/>
                <p:cNvGrpSpPr/>
                <p:nvPr/>
              </p:nvGrpSpPr>
              <p:grpSpPr>
                <a:xfrm rot="18417173">
                  <a:off x="9329070" y="2500465"/>
                  <a:ext cx="801111" cy="521741"/>
                  <a:chOff x="7924801" y="3882191"/>
                  <a:chExt cx="1065797" cy="521741"/>
                </a:xfrm>
              </p:grpSpPr>
              <p:cxnSp>
                <p:nvCxnSpPr>
                  <p:cNvPr id="98" name="Straight Connector 97"/>
                  <p:cNvCxnSpPr/>
                  <p:nvPr/>
                </p:nvCxnSpPr>
                <p:spPr>
                  <a:xfrm>
                    <a:off x="7924801" y="4403931"/>
                    <a:ext cx="1065797" cy="1"/>
                  </a:xfrm>
                  <a:prstGeom prst="line">
                    <a:avLst/>
                  </a:prstGeom>
                  <a:ln w="38100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/>
                  <p:cNvCxnSpPr/>
                  <p:nvPr/>
                </p:nvCxnSpPr>
                <p:spPr>
                  <a:xfrm flipV="1">
                    <a:off x="7924801" y="4063478"/>
                    <a:ext cx="0" cy="34045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V="1">
                    <a:off x="8990598" y="4063477"/>
                    <a:ext cx="0" cy="340453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>
                    <a:off x="8025566" y="4233703"/>
                    <a:ext cx="859754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2" name="TextBox 101"/>
                      <p:cNvSpPr txBox="1"/>
                      <p:nvPr/>
                    </p:nvSpPr>
                    <p:spPr>
                      <a:xfrm>
                        <a:off x="8185777" y="3882191"/>
                        <a:ext cx="59236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2" name="TextBox 10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85777" y="3882191"/>
                        <a:ext cx="592360" cy="369332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10139133" y="2556271"/>
                      <a:ext cx="43390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39133" y="2556271"/>
                      <a:ext cx="433901" cy="369332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TextBox 95"/>
                <p:cNvSpPr txBox="1"/>
                <p:nvPr/>
              </p:nvSpPr>
              <p:spPr>
                <a:xfrm rot="18635396">
                  <a:off x="9176333" y="3182531"/>
                  <a:ext cx="6396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smtClean="0"/>
                    <a:t>…</a:t>
                  </a:r>
                  <a:endParaRPr lang="en-US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 rot="18753476">
                  <a:off x="10172989" y="1999977"/>
                  <a:ext cx="6396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mr-IN" smtClean="0"/>
                    <a:t>…</a:t>
                  </a:r>
                  <a:endParaRPr lang="en-US" dirty="0"/>
                </a:p>
              </p:txBody>
            </p:sp>
          </p:grpSp>
          <p:sp>
            <p:nvSpPr>
              <p:cNvPr id="84" name="Oval 83"/>
              <p:cNvSpPr/>
              <p:nvPr/>
            </p:nvSpPr>
            <p:spPr>
              <a:xfrm>
                <a:off x="1069154" y="4606745"/>
                <a:ext cx="182880" cy="182880"/>
              </a:xfrm>
              <a:prstGeom prst="ellipse">
                <a:avLst/>
              </a:prstGeom>
              <a:solidFill>
                <a:srgbClr val="00B050"/>
              </a:solidFill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414923" y="2434178"/>
                <a:ext cx="182880" cy="182880"/>
              </a:xfrm>
              <a:prstGeom prst="ellipse">
                <a:avLst/>
              </a:prstGeom>
              <a:solidFill>
                <a:srgbClr val="00B050"/>
              </a:solidFill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612682" y="4818234"/>
                    <a:ext cx="119898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𝑖𝑛𝑖𝑡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𝑖𝑛𝑖𝑡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 smtClean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TextBox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682" y="4818234"/>
                    <a:ext cx="119898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4991530" y="2745156"/>
                    <a:ext cx="1104470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𝑓𝑖𝑛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charset="0"/>
                                </a:rPr>
                                <m:t>𝑓𝑖𝑛</m:t>
                              </m:r>
                            </m:sub>
                          </m:sSub>
                        </m:oMath>
                      </m:oMathPara>
                    </a14:m>
                    <a:endParaRPr lang="en-US" b="0" dirty="0" smtClean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TextBox 8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91530" y="2745156"/>
                    <a:ext cx="1104470" cy="39158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b="-109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1709097" y="1816229"/>
                  <a:ext cx="1729995" cy="1333851"/>
                </a:xfrm>
                <a:prstGeom prst="rect">
                  <a:avLst/>
                </a:prstGeom>
                <a:solidFill>
                  <a:srgbClr val="C00000">
                    <a:alpha val="82000"/>
                  </a:srgbClr>
                </a:solidFill>
                <a:ln>
                  <a:solidFill>
                    <a:schemeClr val="tx1"/>
                  </a:solidFill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 smtClean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9097" y="1816229"/>
                  <a:ext cx="1729995" cy="133385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>
                  <a:softEdge rad="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562140" y="2912160"/>
              <a:ext cx="2011954" cy="888763"/>
              <a:chOff x="562140" y="2912160"/>
              <a:chExt cx="2011954" cy="888763"/>
            </a:xfrm>
          </p:grpSpPr>
          <p:cxnSp>
            <p:nvCxnSpPr>
              <p:cNvPr id="77" name="Straight Arrow Connector 76"/>
              <p:cNvCxnSpPr/>
              <p:nvPr/>
            </p:nvCxnSpPr>
            <p:spPr>
              <a:xfrm>
                <a:off x="1695144" y="3788959"/>
                <a:ext cx="8789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955920" y="3431591"/>
                    <a:ext cx="3693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5920" y="3431591"/>
                    <a:ext cx="369332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Connector 80"/>
              <p:cNvCxnSpPr/>
              <p:nvPr/>
            </p:nvCxnSpPr>
            <p:spPr>
              <a:xfrm flipV="1">
                <a:off x="1149420" y="2912160"/>
                <a:ext cx="11053" cy="587880"/>
              </a:xfrm>
              <a:prstGeom prst="line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562140" y="3062259"/>
                    <a:ext cx="53495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𝑎𝑙𝑡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2140" y="3062259"/>
                    <a:ext cx="534955" cy="36933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5" name="Rectangle 74"/>
            <p:cNvSpPr/>
            <p:nvPr/>
          </p:nvSpPr>
          <p:spPr>
            <a:xfrm>
              <a:off x="142766" y="1552612"/>
              <a:ext cx="143127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 smtClean="0"/>
                <a:t>💨</a:t>
              </a:r>
            </a:p>
            <a:p>
              <a:pPr algn="ctr"/>
              <a:r>
                <a:rPr lang="en-US" sz="3600" dirty="0" smtClean="0"/>
                <a:t>GPS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40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613" y="4246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Autonomy Monitors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782079" y="1369724"/>
            <a:ext cx="2642937" cy="4594408"/>
            <a:chOff x="3035968" y="1465283"/>
            <a:chExt cx="2642937" cy="4594408"/>
          </a:xfrm>
        </p:grpSpPr>
        <p:sp>
          <p:nvSpPr>
            <p:cNvPr id="50" name="TextBox 49"/>
            <p:cNvSpPr txBox="1"/>
            <p:nvPr/>
          </p:nvSpPr>
          <p:spPr>
            <a:xfrm>
              <a:off x="3667778" y="146528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UxAS</a:t>
              </a:r>
              <a:endParaRPr lang="en-US" sz="2400" dirty="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035968" y="1936117"/>
              <a:ext cx="2097505" cy="4108443"/>
              <a:chOff x="3930623" y="1847532"/>
              <a:chExt cx="1764323" cy="464329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930623" y="1847532"/>
                <a:ext cx="1764323" cy="5133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Route Planner</a:t>
                </a:r>
                <a:endParaRPr lang="en-US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930623" y="2437523"/>
                <a:ext cx="1764323" cy="5133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Automation Request</a:t>
                </a:r>
                <a:endParaRPr lang="en-US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930623" y="3027515"/>
                <a:ext cx="1764323" cy="5133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Vehicle Abstract</a:t>
                </a:r>
                <a:endParaRPr lang="en-US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930623" y="4207498"/>
                <a:ext cx="1764323" cy="51334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Line Search</a:t>
                </a:r>
                <a:endParaRPr lang="en-US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930623" y="4797489"/>
                <a:ext cx="1764323" cy="51334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Area Search Task</a:t>
                </a:r>
                <a:endParaRPr lang="en-US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930623" y="5387480"/>
                <a:ext cx="1764323" cy="513347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Autonomy Monitor</a:t>
                </a:r>
                <a:endParaRPr lang="en-US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930623" y="3617506"/>
                <a:ext cx="1764323" cy="5133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r-IN" smtClean="0"/>
                  <a:t>…</a:t>
                </a:r>
                <a:endParaRPr lang="en-US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930623" y="5977475"/>
                <a:ext cx="1764323" cy="51334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r-IN" smtClean="0"/>
                  <a:t>…</a:t>
                </a:r>
                <a:endParaRPr lang="en-US" dirty="0"/>
              </a:p>
            </p:txBody>
          </p:sp>
        </p:grpSp>
        <p:cxnSp>
          <p:nvCxnSpPr>
            <p:cNvPr id="52" name="Straight Connector 51"/>
            <p:cNvCxnSpPr/>
            <p:nvPr/>
          </p:nvCxnSpPr>
          <p:spPr>
            <a:xfrm>
              <a:off x="5678905" y="2163225"/>
              <a:ext cx="0" cy="389646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54" idx="3"/>
            </p:cNvCxnSpPr>
            <p:nvPr/>
          </p:nvCxnSpPr>
          <p:spPr>
            <a:xfrm flipH="1">
              <a:off x="5133473" y="2163225"/>
              <a:ext cx="5454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55" idx="3"/>
            </p:cNvCxnSpPr>
            <p:nvPr/>
          </p:nvCxnSpPr>
          <p:spPr>
            <a:xfrm flipH="1">
              <a:off x="5133473" y="2685257"/>
              <a:ext cx="5454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5133473" y="3178386"/>
              <a:ext cx="5454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5133473" y="3728326"/>
              <a:ext cx="5454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5133473" y="4251353"/>
              <a:ext cx="5454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5133473" y="4773385"/>
              <a:ext cx="5454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133473" y="5295417"/>
              <a:ext cx="5454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133473" y="5817452"/>
              <a:ext cx="5454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riangle 71"/>
          <p:cNvSpPr/>
          <p:nvPr/>
        </p:nvSpPr>
        <p:spPr>
          <a:xfrm rot="5400000">
            <a:off x="164983" y="4991148"/>
            <a:ext cx="557490" cy="454216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3996050" y="2762408"/>
            <a:ext cx="7473617" cy="2664558"/>
            <a:chOff x="4299282" y="3438950"/>
            <a:chExt cx="7473617" cy="2664558"/>
          </a:xfrm>
        </p:grpSpPr>
        <p:grpSp>
          <p:nvGrpSpPr>
            <p:cNvPr id="69" name="Group 68"/>
            <p:cNvGrpSpPr/>
            <p:nvPr/>
          </p:nvGrpSpPr>
          <p:grpSpPr>
            <a:xfrm>
              <a:off x="4299282" y="3438950"/>
              <a:ext cx="7473617" cy="2664558"/>
              <a:chOff x="838200" y="3285864"/>
              <a:chExt cx="7473617" cy="2664558"/>
            </a:xfrm>
          </p:grpSpPr>
          <p:sp>
            <p:nvSpPr>
              <p:cNvPr id="5" name="Right Arrow 4"/>
              <p:cNvSpPr/>
              <p:nvPr/>
            </p:nvSpPr>
            <p:spPr>
              <a:xfrm>
                <a:off x="838200" y="3711432"/>
                <a:ext cx="7473617" cy="917788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16932" y="3946016"/>
                <a:ext cx="2037347" cy="449179"/>
              </a:xfrm>
              <a:prstGeom prst="rect">
                <a:avLst/>
              </a:prstGeom>
              <a:solidFill>
                <a:srgbClr val="34657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Line Search</a:t>
                </a:r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154280" y="3946016"/>
                <a:ext cx="2482208" cy="449179"/>
              </a:xfrm>
              <a:prstGeom prst="rect">
                <a:avLst/>
              </a:prstGeom>
              <a:solidFill>
                <a:srgbClr val="72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Area Search</a:t>
                </a:r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624765" y="3946016"/>
                <a:ext cx="455193" cy="449179"/>
              </a:xfrm>
              <a:prstGeom prst="rect">
                <a:avLst/>
              </a:prstGeom>
              <a:solidFill>
                <a:srgbClr val="658D1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38200" y="3714820"/>
                <a:ext cx="278732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ight Brace 9"/>
              <p:cNvSpPr/>
              <p:nvPr/>
            </p:nvSpPr>
            <p:spPr>
              <a:xfrm rot="5400000">
                <a:off x="1919039" y="3609478"/>
                <a:ext cx="433136" cy="2037347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116933" y="3285864"/>
                <a:ext cx="6739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Autonomy Monitor</a:t>
                </a:r>
                <a:endParaRPr lang="en-US" sz="2400" dirty="0"/>
              </a:p>
            </p:txBody>
          </p:sp>
          <p:sp>
            <p:nvSpPr>
              <p:cNvPr id="15" name="Right Brace 14"/>
              <p:cNvSpPr/>
              <p:nvPr/>
            </p:nvSpPr>
            <p:spPr>
              <a:xfrm rot="5400000">
                <a:off x="4165198" y="3385155"/>
                <a:ext cx="448645" cy="2470487"/>
              </a:xfrm>
              <a:prstGeom prst="rightBrac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904548" y="4823548"/>
                    <a:ext cx="46211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 smtClean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4548" y="4823548"/>
                    <a:ext cx="462114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3318772" y="4750093"/>
                    <a:ext cx="2194062" cy="120032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 smtClean="0"/>
                  </a:p>
                  <a:p>
                    <a:pPr algn="ctr"/>
                    <a:r>
                      <a:rPr lang="en-US" dirty="0"/>
                      <a:t>Task Dependent</a:t>
                    </a:r>
                  </a:p>
                  <a:p>
                    <a:pPr algn="ctr"/>
                    <a:r>
                      <a:rPr lang="en-US" dirty="0"/>
                      <a:t>Notion of Robustness</a:t>
                    </a:r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Rectangle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8772" y="4750093"/>
                    <a:ext cx="2194062" cy="120032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2222" r="-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/>
              <p:cNvSpPr/>
              <p:nvPr/>
            </p:nvSpPr>
            <p:spPr>
              <a:xfrm>
                <a:off x="6079959" y="3946016"/>
                <a:ext cx="888332" cy="449179"/>
              </a:xfrm>
              <a:prstGeom prst="rect">
                <a:avLst/>
              </a:prstGeom>
              <a:solidFill>
                <a:srgbClr val="F1B43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968292" y="3946016"/>
                <a:ext cx="888332" cy="449179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7172552" y="4710249"/>
                    <a:ext cx="47981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552" y="4710249"/>
                    <a:ext cx="47981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/>
                  <p:cNvSpPr/>
                  <p:nvPr/>
                </p:nvSpPr>
                <p:spPr>
                  <a:xfrm>
                    <a:off x="5636488" y="4755496"/>
                    <a:ext cx="4106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6488" y="4755496"/>
                    <a:ext cx="410689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9865602" y="4904809"/>
                  <a:ext cx="4106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5602" y="4904809"/>
                  <a:ext cx="41068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0830" y="1533713"/>
            <a:ext cx="5457147" cy="2234702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3574815" y="4212061"/>
            <a:ext cx="11212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UAV Tasks</a:t>
            </a:r>
          </a:p>
          <a:p>
            <a:pPr algn="ctr"/>
            <a:r>
              <a:rPr lang="en-US" dirty="0" smtClean="0"/>
              <a:t>Assigned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0705847" y="4164992"/>
            <a:ext cx="1215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UAV Tasks</a:t>
            </a:r>
          </a:p>
          <a:p>
            <a:pPr algn="ctr"/>
            <a:r>
              <a:rPr lang="en-US" dirty="0" smtClean="0"/>
              <a:t>Completed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UxAS with S-</a:t>
            </a:r>
            <a:r>
              <a:rPr lang="en-US" dirty="0" err="1" smtClean="0"/>
              <a:t>TaLiRo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272683" y="1804279"/>
            <a:ext cx="7646635" cy="3280517"/>
            <a:chOff x="831009" y="1804279"/>
            <a:chExt cx="7646635" cy="32805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5561237" y="3035130"/>
                  <a:ext cx="1970989" cy="11382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⋀"/>
                            <m:ctrlPr>
                              <a:rPr lang="is-IS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237" y="3035130"/>
                  <a:ext cx="1970989" cy="113826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5561237" y="4623131"/>
                  <a:ext cx="19808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𝜙</m:t>
                        </m:r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𝑍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237" y="4623131"/>
                  <a:ext cx="1980863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08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831009" y="4623131"/>
                  <a:ext cx="214334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dirty="0"/>
                    <a:t>Specification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i="1">
                          <a:latin typeface="Cambria Math" charset="0"/>
                        </a:rPr>
                        <m:t>: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09" y="4623131"/>
                  <a:ext cx="214334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558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/>
            <p:cNvSpPr/>
            <p:nvPr/>
          </p:nvSpPr>
          <p:spPr>
            <a:xfrm>
              <a:off x="831009" y="3373428"/>
              <a:ext cx="27812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Autonomy Monitors: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31009" y="2123726"/>
              <a:ext cx="22347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Keep Out Zones: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625692" y="1804279"/>
                  <a:ext cx="3851952" cy="11005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⋀"/>
                            <m:ctrlPr>
                              <a:rPr lang="is-IS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𝐺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0,10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5692" y="1804279"/>
                  <a:ext cx="3851952" cy="11005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513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913108" y="1564854"/>
            <a:ext cx="10365784" cy="4265699"/>
            <a:chOff x="1164479" y="1686023"/>
            <a:chExt cx="10365784" cy="4265699"/>
          </a:xfrm>
        </p:grpSpPr>
        <p:grpSp>
          <p:nvGrpSpPr>
            <p:cNvPr id="15" name="Group 14"/>
            <p:cNvGrpSpPr/>
            <p:nvPr/>
          </p:nvGrpSpPr>
          <p:grpSpPr>
            <a:xfrm>
              <a:off x="7506903" y="1686023"/>
              <a:ext cx="4023360" cy="2202581"/>
              <a:chOff x="7330440" y="1997241"/>
              <a:chExt cx="4023360" cy="2202581"/>
            </a:xfrm>
            <a:solidFill>
              <a:srgbClr val="34657F"/>
            </a:solidFill>
          </p:grpSpPr>
          <p:sp>
            <p:nvSpPr>
              <p:cNvPr id="6" name="Rectangle 5"/>
              <p:cNvSpPr/>
              <p:nvPr/>
            </p:nvSpPr>
            <p:spPr>
              <a:xfrm>
                <a:off x="7330440" y="2005262"/>
                <a:ext cx="2011680" cy="109728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Autonomy </a:t>
                </a:r>
              </a:p>
              <a:p>
                <a:pPr algn="ctr"/>
                <a:r>
                  <a:rPr lang="en-US" dirty="0" smtClean="0"/>
                  <a:t>Monitoring</a:t>
                </a:r>
              </a:p>
              <a:p>
                <a:pPr algn="ctr"/>
                <a:r>
                  <a:rPr lang="en-US" dirty="0" smtClean="0"/>
                  <a:t>Service</a:t>
                </a:r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330440" y="3102542"/>
                <a:ext cx="4023360" cy="109728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Property Monitors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342120" y="1997241"/>
                <a:ext cx="2011680" cy="109728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Temporal </a:t>
                </a:r>
              </a:p>
              <a:p>
                <a:pPr algn="ctr"/>
                <a:r>
                  <a:rPr lang="en-US" dirty="0" smtClean="0"/>
                  <a:t>Logic</a:t>
                </a:r>
              </a:p>
              <a:p>
                <a:pPr algn="ctr"/>
                <a:r>
                  <a:rPr lang="en-US" dirty="0" smtClean="0"/>
                  <a:t>Properties</a:t>
                </a:r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453511" y="4299385"/>
              <a:ext cx="2342148" cy="1652337"/>
            </a:xfrm>
            <a:prstGeom prst="rect">
              <a:avLst/>
            </a:prstGeom>
            <a:solidFill>
              <a:srgbClr val="72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Stochastic</a:t>
              </a:r>
            </a:p>
            <a:p>
              <a:pPr algn="ctr"/>
              <a:r>
                <a:rPr lang="en-US" dirty="0" smtClean="0"/>
                <a:t>Global</a:t>
              </a:r>
            </a:p>
            <a:p>
              <a:pPr algn="ctr"/>
              <a:r>
                <a:rPr lang="en-US" dirty="0" smtClean="0"/>
                <a:t>Optimizer</a:t>
              </a:r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213811" y="1702065"/>
              <a:ext cx="4276023" cy="2091032"/>
              <a:chOff x="2213811" y="2108790"/>
              <a:chExt cx="4276023" cy="209103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147686" y="2396689"/>
                <a:ext cx="2342148" cy="1652337"/>
              </a:xfrm>
              <a:prstGeom prst="rect">
                <a:avLst/>
              </a:prstGeom>
              <a:solidFill>
                <a:srgbClr val="658D1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Simulator</a:t>
                </a:r>
              </a:p>
              <a:p>
                <a:pPr algn="ctr"/>
                <a:r>
                  <a:rPr lang="en-US" dirty="0" smtClean="0"/>
                  <a:t>UxAS</a:t>
                </a:r>
              </a:p>
              <a:p>
                <a:pPr algn="ctr"/>
                <a:r>
                  <a:rPr lang="en-US" dirty="0" smtClean="0"/>
                  <a:t>AMASE</a:t>
                </a:r>
                <a:endParaRPr lang="en-US" dirty="0"/>
              </a:p>
            </p:txBody>
          </p:sp>
          <p:sp>
            <p:nvSpPr>
              <p:cNvPr id="10" name="Right Arrow 9"/>
              <p:cNvSpPr/>
              <p:nvPr/>
            </p:nvSpPr>
            <p:spPr>
              <a:xfrm>
                <a:off x="2550695" y="2662990"/>
                <a:ext cx="1532823" cy="3914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2550694" y="3455469"/>
                <a:ext cx="1532823" cy="3914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466872" y="2108790"/>
                <a:ext cx="15324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Calibri" charset="0"/>
                  </a:rPr>
                  <a:t>Scenario/Task </a:t>
                </a:r>
              </a:p>
              <a:p>
                <a:r>
                  <a:rPr lang="en-US" dirty="0" smtClean="0">
                    <a:latin typeface="Calibri" charset="0"/>
                  </a:rPr>
                  <a:t>Specifications </a:t>
                </a:r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463682" y="3181343"/>
                <a:ext cx="1456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alibri" charset="0"/>
                  </a:rPr>
                  <a:t>Disturbances </a:t>
                </a:r>
                <a:endParaRPr lang="en-US" dirty="0"/>
              </a:p>
            </p:txBody>
          </p:sp>
          <p:sp>
            <p:nvSpPr>
              <p:cNvPr id="14" name="Left Brace 13"/>
              <p:cNvSpPr/>
              <p:nvPr/>
            </p:nvSpPr>
            <p:spPr>
              <a:xfrm>
                <a:off x="2213811" y="2156916"/>
                <a:ext cx="314039" cy="2042906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Bent Arrow 17"/>
            <p:cNvSpPr/>
            <p:nvPr/>
          </p:nvSpPr>
          <p:spPr>
            <a:xfrm rot="10800000">
              <a:off x="8173240" y="4080307"/>
              <a:ext cx="1491916" cy="1455772"/>
            </a:xfrm>
            <a:prstGeom prst="bentArrow">
              <a:avLst>
                <a:gd name="adj1" fmla="val 15082"/>
                <a:gd name="adj2" fmla="val 22245"/>
                <a:gd name="adj3" fmla="val 25000"/>
                <a:gd name="adj4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164479" y="2518611"/>
              <a:ext cx="3852897" cy="2839702"/>
              <a:chOff x="1072029" y="2261687"/>
              <a:chExt cx="3852897" cy="2839702"/>
            </a:xfrm>
          </p:grpSpPr>
          <p:sp>
            <p:nvSpPr>
              <p:cNvPr id="20" name="Bent Arrow 19"/>
              <p:cNvSpPr/>
              <p:nvPr/>
            </p:nvSpPr>
            <p:spPr>
              <a:xfrm>
                <a:off x="1072029" y="2261687"/>
                <a:ext cx="962526" cy="2839702"/>
              </a:xfrm>
              <a:prstGeom prst="bentArrow">
                <a:avLst>
                  <a:gd name="adj1" fmla="val 25000"/>
                  <a:gd name="adj2" fmla="val 26653"/>
                  <a:gd name="adj3" fmla="val 25000"/>
                  <a:gd name="adj4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074821" y="4828674"/>
                <a:ext cx="3850105" cy="2727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ight Arrow 22"/>
            <p:cNvSpPr/>
            <p:nvPr/>
          </p:nvSpPr>
          <p:spPr>
            <a:xfrm>
              <a:off x="6568942" y="2645228"/>
              <a:ext cx="858854" cy="3914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31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 Falsification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4" name="2017-S5-Day3_1535_SoI_Testing_Group_Sankaranarayanan_Video_Slide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1119" y="1144596"/>
            <a:ext cx="8889762" cy="50002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286651" y="6241131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67AC6"/>
                </a:solidFill>
                <a:latin typeface="YouTube Noto" charset="0"/>
                <a:hlinkClick r:id="rId6"/>
              </a:rPr>
              <a:t>https://youtu.be/tVB9TgwrCEc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9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06112" y="1341541"/>
            <a:ext cx="10515600" cy="5155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Parameter Mining of MTL </a:t>
            </a:r>
            <a:r>
              <a:rPr lang="en-US" dirty="0" smtClean="0"/>
              <a:t>Specs [Hoxha et al. STTT]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4667326" y="1781238"/>
            <a:ext cx="5676240" cy="1508607"/>
            <a:chOff x="4170024" y="1476440"/>
            <a:chExt cx="5676240" cy="15086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170024" y="1884489"/>
                  <a:ext cx="3741537" cy="11005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⋀"/>
                            <m:ctrlPr>
                              <a:rPr lang="is-IS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𝐺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0,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</m:d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¬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0024" y="1884489"/>
                  <a:ext cx="3741537" cy="11005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489657" y="1476440"/>
                  <a:ext cx="23566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What is the value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</m:oMath>
                  </a14:m>
                  <a:r>
                    <a:rPr lang="en-US" dirty="0" smtClean="0"/>
                    <a:t>?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9657" y="1476440"/>
                  <a:ext cx="235660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67" t="-10000" r="-129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/>
            <p:nvPr/>
          </p:nvCxnSpPr>
          <p:spPr>
            <a:xfrm flipH="1">
              <a:off x="7090611" y="1808334"/>
              <a:ext cx="368968" cy="501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191" y="3184184"/>
            <a:ext cx="3359343" cy="335934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729191" y="6253634"/>
            <a:ext cx="3655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6"/>
              </a:rPr>
              <a:t>github.com</a:t>
            </a:r>
            <a:r>
              <a:rPr lang="en-US" dirty="0" smtClean="0">
                <a:hlinkClick r:id="rId6"/>
              </a:rPr>
              <a:t>/pheidlauf/AeroBenchVV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06112" y="3510453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2. More complex vehicle dynamics</a:t>
            </a:r>
          </a:p>
          <a:p>
            <a:r>
              <a:rPr lang="en-US" sz="2800" dirty="0"/>
              <a:t>Ex: F16 Aircraft Model</a:t>
            </a:r>
          </a:p>
          <a:p>
            <a:r>
              <a:rPr lang="en-US" sz="2800" dirty="0"/>
              <a:t>[</a:t>
            </a:r>
            <a:r>
              <a:rPr lang="en-US" sz="2800" dirty="0" err="1"/>
              <a:t>Bak</a:t>
            </a:r>
            <a:r>
              <a:rPr lang="en-US" sz="2800" dirty="0"/>
              <a:t> and </a:t>
            </a:r>
            <a:r>
              <a:rPr lang="en-US" sz="2800" dirty="0" err="1"/>
              <a:t>Heidlauf</a:t>
            </a:r>
            <a:r>
              <a:rPr lang="en-US" sz="2800" dirty="0"/>
              <a:t>]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57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FF7080-14F7-4BDA-87A2-6B47AB89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7317"/>
            <a:ext cx="1092066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Summer Of Innovation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C9195C-FFD7-4422-A2A4-41F75CB59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7671"/>
            <a:ext cx="10515600" cy="15206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Participants from the industry, academia, and the </a:t>
            </a:r>
            <a:r>
              <a:rPr lang="en-US" sz="2400" dirty="0" smtClean="0"/>
              <a:t>government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Apply </a:t>
            </a:r>
            <a:r>
              <a:rPr lang="en-US" sz="2400" dirty="0"/>
              <a:t>formal methods to the AFRLs UAV mission planning software </a:t>
            </a:r>
            <a:r>
              <a:rPr lang="en-US" sz="2400" dirty="0" smtClean="0"/>
              <a:t>UxAS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496D1E7-D3FF-45B6-91D1-C13C5F9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98866" y="1500372"/>
            <a:ext cx="4394267" cy="1279808"/>
            <a:chOff x="3898866" y="1773089"/>
            <a:chExt cx="4394267" cy="1279808"/>
          </a:xfrm>
        </p:grpSpPr>
        <p:pic>
          <p:nvPicPr>
            <p:cNvPr id="2050" name="Picture 2" descr="https://static.wixstatic.com/media/9c91f4_7ea37fab2f084af983cf920b7a129585~mv2.png/v1/fill/w_311,h_229,al_c,usm_0.66_1.00_0.01/9c91f4_7ea37fab2f084af983cf920b7a129585~mv2.png">
              <a:extLst>
                <a:ext uri="{FF2B5EF4-FFF2-40B4-BE49-F238E27FC236}">
                  <a16:creationId xmlns:a16="http://schemas.microsoft.com/office/drawing/2014/main" xmlns="" id="{05C35B9A-44FF-46F2-87D0-DA7EC1F40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052" y="1773089"/>
              <a:ext cx="1738081" cy="127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FRL Logo">
              <a:extLst>
                <a:ext uri="{FF2B5EF4-FFF2-40B4-BE49-F238E27FC236}">
                  <a16:creationId xmlns:a16="http://schemas.microsoft.com/office/drawing/2014/main" xmlns="" id="{9E512043-2617-45D3-8613-06F049171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8866" y="2036928"/>
              <a:ext cx="2344875" cy="752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1659507" y="4403624"/>
            <a:ext cx="88729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Requirement formalization </a:t>
            </a:r>
            <a:r>
              <a:rPr lang="en-US" dirty="0"/>
              <a:t>• Formal architecture description • Methods for proving correct and safe behavior • Cyber-security considerations • Real-time scheduling/enforcement • </a:t>
            </a:r>
            <a:r>
              <a:rPr lang="en-US" dirty="0">
                <a:solidFill>
                  <a:schemeClr val="bg1"/>
                </a:solidFill>
              </a:rPr>
              <a:t>Automated test generation </a:t>
            </a:r>
            <a:r>
              <a:rPr lang="en-US" dirty="0"/>
              <a:t>• Argumentation and assurance cases • Run-time assurance • Hybrid systems analysis • Improvements in mission and task </a:t>
            </a:r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47740" y="4953328"/>
            <a:ext cx="2771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Automated test generation </a:t>
            </a:r>
          </a:p>
        </p:txBody>
      </p:sp>
    </p:spTree>
    <p:extLst>
      <p:ext uri="{BB962C8B-B14F-4D97-AF65-F5344CB8AC3E}">
        <p14:creationId xmlns:p14="http://schemas.microsoft.com/office/powerpoint/2010/main" val="37849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0" y="46037"/>
            <a:ext cx="11044990" cy="1325563"/>
          </a:xfrm>
        </p:spPr>
        <p:txBody>
          <a:bodyPr/>
          <a:lstStyle/>
          <a:p>
            <a:r>
              <a:rPr lang="en-US" dirty="0" smtClean="0"/>
              <a:t>Acknowledgments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2804" y="1493726"/>
            <a:ext cx="1451327" cy="1645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2805" y="3283908"/>
            <a:ext cx="1164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Georgios</a:t>
            </a:r>
          </a:p>
          <a:p>
            <a:pPr algn="ctr"/>
            <a:r>
              <a:rPr lang="en-US" sz="2000" dirty="0" err="1" smtClean="0"/>
              <a:t>Fainekos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98" y="1493726"/>
            <a:ext cx="1088671" cy="16459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86786" y="3283908"/>
            <a:ext cx="1266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Cumhur</a:t>
            </a:r>
            <a:r>
              <a:rPr lang="en-US" sz="2000" dirty="0" smtClean="0"/>
              <a:t> E.</a:t>
            </a:r>
          </a:p>
          <a:p>
            <a:pPr algn="ctr"/>
            <a:r>
              <a:rPr lang="en-US" sz="2000" dirty="0" err="1" smtClean="0"/>
              <a:t>Tuncali</a:t>
            </a:r>
            <a:endParaRPr lang="en-US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86" y="3980892"/>
            <a:ext cx="2569464" cy="712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655" y="1448997"/>
            <a:ext cx="1371600" cy="16459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6209" y="3283908"/>
            <a:ext cx="2246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Sriram</a:t>
            </a:r>
            <a:endParaRPr lang="en-US" sz="2000" dirty="0" smtClean="0"/>
          </a:p>
          <a:p>
            <a:pPr algn="ctr"/>
            <a:r>
              <a:rPr lang="en-US" sz="2000" dirty="0" err="1" smtClean="0"/>
              <a:t>Sankaranarayanan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3698419" y="3283908"/>
            <a:ext cx="13624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Guohui</a:t>
            </a:r>
            <a:r>
              <a:rPr lang="en-US" sz="2000" dirty="0"/>
              <a:t> </a:t>
            </a:r>
            <a:endParaRPr lang="en-US" sz="2000" dirty="0" smtClean="0"/>
          </a:p>
          <a:p>
            <a:pPr algn="ctr"/>
            <a:r>
              <a:rPr lang="en-US" sz="2000" dirty="0" smtClean="0"/>
              <a:t>Ding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419" y="1464206"/>
            <a:ext cx="1645920" cy="16459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998" y="4061939"/>
            <a:ext cx="2569464" cy="5204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73796" y="4890644"/>
            <a:ext cx="139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Sponsors:</a:t>
            </a:r>
            <a:endParaRPr lang="en-US" sz="2400"/>
          </a:p>
        </p:txBody>
      </p:sp>
      <p:grpSp>
        <p:nvGrpSpPr>
          <p:cNvPr id="23" name="Group 22"/>
          <p:cNvGrpSpPr/>
          <p:nvPr/>
        </p:nvGrpSpPr>
        <p:grpSpPr>
          <a:xfrm>
            <a:off x="3321161" y="5205717"/>
            <a:ext cx="4394267" cy="1279808"/>
            <a:chOff x="3898866" y="1773089"/>
            <a:chExt cx="4394267" cy="1279808"/>
          </a:xfrm>
        </p:grpSpPr>
        <p:pic>
          <p:nvPicPr>
            <p:cNvPr id="24" name="Picture 23" descr="https://static.wixstatic.com/media/9c91f4_7ea37fab2f084af983cf920b7a129585~mv2.png/v1/fill/w_311,h_229,al_c,usm_0.66_1.00_0.01/9c91f4_7ea37fab2f084af983cf920b7a129585~mv2.png">
              <a:extLst>
                <a:ext uri="{FF2B5EF4-FFF2-40B4-BE49-F238E27FC236}">
                  <a16:creationId xmlns:a16="http://schemas.microsoft.com/office/drawing/2014/main" xmlns="" id="{05C35B9A-44FF-46F2-87D0-DA7EC1F40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052" y="1773089"/>
              <a:ext cx="1738081" cy="127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FRL Logo">
              <a:extLst>
                <a:ext uri="{FF2B5EF4-FFF2-40B4-BE49-F238E27FC236}">
                  <a16:creationId xmlns:a16="http://schemas.microsoft.com/office/drawing/2014/main" xmlns="" id="{9E512043-2617-45D3-8613-06F049171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8866" y="2036928"/>
              <a:ext cx="2344875" cy="752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/>
          <p:cNvSpPr txBox="1"/>
          <p:nvPr/>
        </p:nvSpPr>
        <p:spPr>
          <a:xfrm>
            <a:off x="8136855" y="1263255"/>
            <a:ext cx="32866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AFRL</a:t>
            </a:r>
            <a:r>
              <a:rPr lang="en-US" sz="2200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Derek Kingston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Laura Humphrey</a:t>
            </a:r>
          </a:p>
          <a:p>
            <a:r>
              <a:rPr lang="en-US" sz="2200" dirty="0" smtClean="0"/>
              <a:t>VU: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Taylor Johnson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/>
              <a:t>Luan </a:t>
            </a:r>
            <a:r>
              <a:rPr lang="en-US" sz="2200" dirty="0"/>
              <a:t>Viet </a:t>
            </a:r>
            <a:r>
              <a:rPr lang="en-US" sz="2200" dirty="0" smtClean="0"/>
              <a:t>Nguyen</a:t>
            </a:r>
          </a:p>
          <a:p>
            <a:r>
              <a:rPr lang="en-US" sz="2200" dirty="0" smtClean="0"/>
              <a:t>UT Austin</a:t>
            </a:r>
            <a:r>
              <a:rPr lang="en-US" sz="2200" dirty="0" smtClean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err="1" smtClean="0"/>
              <a:t>Ufuk</a:t>
            </a:r>
            <a:r>
              <a:rPr lang="en-US" sz="2200" dirty="0" smtClean="0"/>
              <a:t> </a:t>
            </a:r>
            <a:r>
              <a:rPr lang="en-US" sz="2200" dirty="0" err="1" smtClean="0"/>
              <a:t>Topcu</a:t>
            </a:r>
            <a:endParaRPr lang="en-US" sz="22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Mohammed </a:t>
            </a:r>
            <a:r>
              <a:rPr lang="en-US" sz="2200" dirty="0" err="1" smtClean="0"/>
              <a:t>Alshiekh</a:t>
            </a:r>
            <a:endParaRPr lang="en-US" sz="2200" dirty="0"/>
          </a:p>
          <a:p>
            <a:r>
              <a:rPr lang="en-US" sz="2200" dirty="0" smtClean="0"/>
              <a:t>ASU: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/>
              <a:t>Adel </a:t>
            </a:r>
            <a:r>
              <a:rPr lang="en-US" sz="2200" dirty="0" err="1" smtClean="0"/>
              <a:t>Dokhanchi</a:t>
            </a:r>
            <a:endParaRPr 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 err="1" smtClean="0"/>
              <a:t>Shakiba</a:t>
            </a:r>
            <a:r>
              <a:rPr lang="en-US" sz="2200" dirty="0" smtClean="0"/>
              <a:t> </a:t>
            </a:r>
            <a:r>
              <a:rPr lang="en-US" sz="2200" dirty="0" err="1" smtClean="0"/>
              <a:t>Yaghoubi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302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491916" y="1446087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800" dirty="0" smtClean="0"/>
              <a:t>Thank You</a:t>
            </a:r>
          </a:p>
          <a:p>
            <a:r>
              <a:rPr lang="en-US" sz="4800" dirty="0" smtClean="0"/>
              <a:t>Questions?</a:t>
            </a:r>
            <a:endParaRPr lang="en-US" sz="4800" dirty="0"/>
          </a:p>
        </p:txBody>
      </p:sp>
      <p:sp>
        <p:nvSpPr>
          <p:cNvPr id="2" name="Rectangle 1"/>
          <p:cNvSpPr/>
          <p:nvPr/>
        </p:nvSpPr>
        <p:spPr>
          <a:xfrm>
            <a:off x="4344182" y="5662137"/>
            <a:ext cx="343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hlinkClick r:id="rId3"/>
              </a:rPr>
              <a:t>www.bit.ly/2HKsMQK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44250" y="4892696"/>
            <a:ext cx="10439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MTL Survey</a:t>
            </a:r>
          </a:p>
          <a:p>
            <a:pPr algn="ctr"/>
            <a:r>
              <a:rPr lang="en-US" sz="2200" dirty="0" smtClean="0"/>
              <a:t>Test hypothesis that formal methods experts can write correct MTL specifications from NL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6333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1. UxAS and AMASE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31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52" y="3827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From Mission Scenarios to Simulation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53800" y="6176963"/>
            <a:ext cx="838199" cy="681037"/>
          </a:xfrm>
        </p:spPr>
        <p:txBody>
          <a:bodyPr/>
          <a:lstStyle/>
          <a:p>
            <a:fld id="{F6EF4FF9-8E7B-4ECC-A78F-F21781FB5CB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006357" y="6141022"/>
            <a:ext cx="4179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560BF"/>
                </a:solidFill>
                <a:latin typeface="Calibri" charset="0"/>
              </a:rPr>
              <a:t>https://</a:t>
            </a:r>
            <a:r>
              <a:rPr lang="en-US" dirty="0" err="1">
                <a:solidFill>
                  <a:srgbClr val="0560BF"/>
                </a:solidFill>
                <a:latin typeface="Calibri" charset="0"/>
              </a:rPr>
              <a:t>github.com</a:t>
            </a:r>
            <a:r>
              <a:rPr lang="en-US" dirty="0">
                <a:solidFill>
                  <a:srgbClr val="0560BF"/>
                </a:solidFill>
                <a:latin typeface="Calibri" charset="0"/>
              </a:rPr>
              <a:t>/</a:t>
            </a:r>
            <a:r>
              <a:rPr lang="en-US" dirty="0" err="1">
                <a:solidFill>
                  <a:srgbClr val="0560BF"/>
                </a:solidFill>
                <a:latin typeface="Calibri" charset="0"/>
              </a:rPr>
              <a:t>cmcghan</a:t>
            </a:r>
            <a:r>
              <a:rPr lang="en-US" dirty="0">
                <a:solidFill>
                  <a:srgbClr val="0560BF"/>
                </a:solidFill>
                <a:latin typeface="Calibri" charset="0"/>
              </a:rPr>
              <a:t>/</a:t>
            </a:r>
            <a:r>
              <a:rPr lang="en-US" dirty="0" err="1">
                <a:solidFill>
                  <a:srgbClr val="0560BF"/>
                </a:solidFill>
                <a:latin typeface="Calibri" charset="0"/>
              </a:rPr>
              <a:t>OpenUxAS</a:t>
            </a:r>
            <a:r>
              <a:rPr lang="en-US" dirty="0">
                <a:solidFill>
                  <a:srgbClr val="0560BF"/>
                </a:solidFill>
                <a:latin typeface="Calibri" charset="0"/>
              </a:rPr>
              <a:t> </a:t>
            </a:r>
            <a:endParaRPr lang="en-US" dirty="0" smtClean="0">
              <a:solidFill>
                <a:srgbClr val="0560BF"/>
              </a:solidFill>
              <a:latin typeface="Calibri" charset="0"/>
            </a:endParaRPr>
          </a:p>
          <a:p>
            <a:pPr algn="ctr"/>
            <a:r>
              <a:rPr lang="en-US" dirty="0">
                <a:solidFill>
                  <a:srgbClr val="0560BF"/>
                </a:solidFill>
                <a:latin typeface="Calibri" charset="0"/>
              </a:rPr>
              <a:t>https://</a:t>
            </a:r>
            <a:r>
              <a:rPr lang="en-US" dirty="0" err="1" smtClean="0">
                <a:solidFill>
                  <a:srgbClr val="0560BF"/>
                </a:solidFill>
                <a:latin typeface="Calibri" charset="0"/>
              </a:rPr>
              <a:t>github.com</a:t>
            </a:r>
            <a:r>
              <a:rPr lang="en-US" dirty="0" smtClean="0">
                <a:solidFill>
                  <a:srgbClr val="0560BF"/>
                </a:solidFill>
                <a:latin typeface="Calibri" charset="0"/>
              </a:rPr>
              <a:t>/</a:t>
            </a:r>
            <a:r>
              <a:rPr lang="en-US" dirty="0" err="1" smtClean="0">
                <a:solidFill>
                  <a:srgbClr val="0560BF"/>
                </a:solidFill>
                <a:latin typeface="Calibri" charset="0"/>
              </a:rPr>
              <a:t>cmcghan</a:t>
            </a:r>
            <a:r>
              <a:rPr lang="en-US" dirty="0" smtClean="0">
                <a:solidFill>
                  <a:srgbClr val="0560BF"/>
                </a:solidFill>
                <a:latin typeface="Calibri" charset="0"/>
              </a:rPr>
              <a:t>/</a:t>
            </a:r>
            <a:r>
              <a:rPr lang="en-US" dirty="0" err="1" smtClean="0">
                <a:solidFill>
                  <a:srgbClr val="0560BF"/>
                </a:solidFill>
                <a:latin typeface="Calibri" charset="0"/>
              </a:rPr>
              <a:t>OpenAMASE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892340" y="1163729"/>
            <a:ext cx="10407321" cy="4594408"/>
            <a:chOff x="896437" y="1064339"/>
            <a:chExt cx="10407321" cy="4594408"/>
          </a:xfrm>
        </p:grpSpPr>
        <p:grpSp>
          <p:nvGrpSpPr>
            <p:cNvPr id="30" name="Group 29"/>
            <p:cNvGrpSpPr/>
            <p:nvPr/>
          </p:nvGrpSpPr>
          <p:grpSpPr>
            <a:xfrm>
              <a:off x="4993195" y="1064339"/>
              <a:ext cx="2642937" cy="4594408"/>
              <a:chOff x="3035968" y="1465283"/>
              <a:chExt cx="2642937" cy="459440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3667778" y="1465283"/>
                <a:ext cx="833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/>
                  <a:t>UxAS</a:t>
                </a:r>
                <a:endParaRPr lang="en-US" sz="2400" dirty="0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3035968" y="1936117"/>
                <a:ext cx="2097505" cy="4108443"/>
                <a:chOff x="3930623" y="1847532"/>
                <a:chExt cx="1764323" cy="464329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3930623" y="1847532"/>
                  <a:ext cx="1764323" cy="5133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Route Planner</a:t>
                  </a:r>
                  <a:endParaRPr lang="en-US" dirty="0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3930623" y="2437523"/>
                  <a:ext cx="1764323" cy="5133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Automation</a:t>
                  </a:r>
                  <a:endParaRPr lang="en-US" dirty="0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3930623" y="3027515"/>
                  <a:ext cx="1764323" cy="5133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Vehicle Abstract</a:t>
                  </a:r>
                  <a:endParaRPr lang="en-US" dirty="0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3930623" y="4207498"/>
                  <a:ext cx="1764323" cy="51334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Line Search Task</a:t>
                  </a:r>
                  <a:endParaRPr lang="en-US" dirty="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930623" y="4797489"/>
                  <a:ext cx="1764323" cy="51334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Area Search Task</a:t>
                  </a:r>
                  <a:endParaRPr lang="en-US" dirty="0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930623" y="5387480"/>
                  <a:ext cx="1764323" cy="51334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Overwatch</a:t>
                  </a:r>
                  <a:r>
                    <a:rPr lang="en-US" dirty="0" smtClean="0"/>
                    <a:t> Task</a:t>
                  </a:r>
                  <a:endParaRPr lang="en-US" dirty="0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930623" y="3617506"/>
                  <a:ext cx="1764323" cy="51334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mr-IN" dirty="0" smtClean="0"/>
                    <a:t>…</a:t>
                  </a:r>
                  <a:endParaRPr lang="en-US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930623" y="5977475"/>
                  <a:ext cx="1764323" cy="51334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mr-IN" smtClean="0"/>
                    <a:t>…</a:t>
                  </a:r>
                  <a:endParaRPr lang="en-US" dirty="0"/>
                </a:p>
              </p:txBody>
            </p:sp>
          </p:grpSp>
          <p:cxnSp>
            <p:nvCxnSpPr>
              <p:cNvPr id="17" name="Straight Connector 16"/>
              <p:cNvCxnSpPr/>
              <p:nvPr/>
            </p:nvCxnSpPr>
            <p:spPr>
              <a:xfrm>
                <a:off x="5678905" y="2163225"/>
                <a:ext cx="0" cy="3896466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7" idx="3"/>
              </p:cNvCxnSpPr>
              <p:nvPr/>
            </p:nvCxnSpPr>
            <p:spPr>
              <a:xfrm flipH="1">
                <a:off x="5133473" y="2163225"/>
                <a:ext cx="54543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endCxn id="8" idx="3"/>
              </p:cNvCxnSpPr>
              <p:nvPr/>
            </p:nvCxnSpPr>
            <p:spPr>
              <a:xfrm flipH="1">
                <a:off x="5133473" y="2685257"/>
                <a:ext cx="54543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5133473" y="3178386"/>
                <a:ext cx="54543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5133473" y="3728326"/>
                <a:ext cx="54543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>
                <a:off x="5133473" y="4251353"/>
                <a:ext cx="54543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>
                <a:off x="5133473" y="4773385"/>
                <a:ext cx="54543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H="1">
                <a:off x="5133473" y="5295417"/>
                <a:ext cx="54543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>
                <a:off x="5133473" y="5817452"/>
                <a:ext cx="54543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1265404" y="1858456"/>
              <a:ext cx="1327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Mission</a:t>
              </a:r>
              <a:endParaRPr lang="en-US" sz="2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756548" y="1725385"/>
              <a:ext cx="1095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AMASE</a:t>
              </a:r>
              <a:endParaRPr lang="en-US" sz="2400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7764469" y="3623301"/>
              <a:ext cx="1411705" cy="0"/>
            </a:xfrm>
            <a:prstGeom prst="straightConnector1">
              <a:avLst/>
            </a:prstGeom>
            <a:ln w="76200"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896437" y="2334959"/>
              <a:ext cx="3749847" cy="2635709"/>
              <a:chOff x="677774" y="2728337"/>
              <a:chExt cx="3749847" cy="263570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77777" y="2738200"/>
                <a:ext cx="2065423" cy="522032"/>
              </a:xfrm>
              <a:prstGeom prst="rect">
                <a:avLst/>
              </a:prstGeom>
              <a:solidFill>
                <a:srgbClr val="72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Scenario</a:t>
                </a:r>
                <a:endParaRPr lang="en-US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77777" y="3439471"/>
                <a:ext cx="2065423" cy="522032"/>
              </a:xfrm>
              <a:prstGeom prst="rect">
                <a:avLst/>
              </a:prstGeom>
              <a:solidFill>
                <a:srgbClr val="72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Available Vehicles</a:t>
                </a:r>
                <a:endParaRPr lang="en-US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77776" y="4140742"/>
                <a:ext cx="2065423" cy="522032"/>
              </a:xfrm>
              <a:prstGeom prst="rect">
                <a:avLst/>
              </a:prstGeom>
              <a:solidFill>
                <a:srgbClr val="72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Operating Regions and Keep Out Zones</a:t>
                </a:r>
                <a:endParaRPr lang="en-US" dirty="0"/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>
                <a:off x="3015916" y="4019974"/>
                <a:ext cx="1411705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3015916" y="2728337"/>
                <a:ext cx="16042" cy="2635709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677774" y="4842014"/>
                <a:ext cx="2065423" cy="522032"/>
              </a:xfrm>
              <a:prstGeom prst="rect">
                <a:avLst/>
              </a:prstGeom>
              <a:solidFill>
                <a:srgbClr val="72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r-IN" dirty="0" smtClean="0"/>
                  <a:t>…</a:t>
                </a:r>
                <a:endParaRPr lang="en-US" dirty="0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304510" y="2201571"/>
              <a:ext cx="1999248" cy="2837268"/>
            </a:xfrm>
            <a:prstGeom prst="rect">
              <a:avLst/>
            </a:prstGeom>
            <a:solidFill>
              <a:srgbClr val="34657F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Autopilot </a:t>
              </a:r>
              <a:r>
                <a:rPr lang="en-US" smtClean="0"/>
                <a:t>Waypoint Tracking</a:t>
              </a:r>
              <a:endParaRPr lang="en-US" dirty="0" smtClean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882467" y="3743917"/>
              <a:ext cx="1175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Waypoints</a:t>
              </a:r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013336" y="2890583"/>
              <a:ext cx="9139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Vehicle </a:t>
              </a:r>
            </a:p>
            <a:p>
              <a:pPr algn="ctr"/>
              <a:r>
                <a:rPr lang="en-US" dirty="0" smtClean="0"/>
                <a:t>States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307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3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Tasks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89" y="1152610"/>
            <a:ext cx="7561806" cy="5102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62383" y="6332815"/>
            <a:ext cx="475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smtClean="0"/>
              <a:t>Slide adopted/modified </a:t>
            </a:r>
            <a:r>
              <a:rPr lang="en-US" dirty="0" smtClean="0"/>
              <a:t>from D. Fisher, S5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3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324" y="1154821"/>
            <a:ext cx="7575603" cy="510235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6173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Assignment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762383" y="6332815"/>
            <a:ext cx="475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smtClean="0"/>
              <a:t>Slide adopted/modified </a:t>
            </a:r>
            <a:r>
              <a:rPr lang="en-US" dirty="0" smtClean="0"/>
              <a:t>from D. Fisher, S5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5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5496" y="6389410"/>
            <a:ext cx="3021009" cy="369332"/>
            <a:chOff x="4385548" y="6389410"/>
            <a:chExt cx="3021009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4385548" y="6389410"/>
              <a:ext cx="1797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[ASU </a:t>
              </a:r>
              <a:r>
                <a:rPr lang="mr-IN" dirty="0" smtClean="0"/>
                <a:t>–</a:t>
              </a:r>
              <a:r>
                <a:rPr lang="en-US" dirty="0" smtClean="0"/>
                <a:t> SIU </a:t>
              </a:r>
              <a:r>
                <a:rPr lang="mr-IN" dirty="0" smtClean="0"/>
                <a:t>–</a:t>
              </a:r>
              <a:r>
                <a:rPr lang="en-US" dirty="0" smtClean="0"/>
                <a:t> VU] 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34065" y="6389410"/>
              <a:ext cx="1372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[ADHS2018] 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18987" y="1058782"/>
            <a:ext cx="6154026" cy="4796589"/>
            <a:chOff x="3326858" y="1355558"/>
            <a:chExt cx="5538284" cy="4483768"/>
          </a:xfrm>
        </p:grpSpPr>
        <p:pic>
          <p:nvPicPr>
            <p:cNvPr id="12" name="2017-S5-Day3_1505_SoI_Missions_Planning_Group_Hoxha_Video_Slide15_Right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3326858" y="1355558"/>
              <a:ext cx="5538284" cy="4483768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474995" y="1355558"/>
              <a:ext cx="641684" cy="641684"/>
            </a:xfrm>
            <a:prstGeom prst="rect">
              <a:avLst/>
            </a:prstGeom>
            <a:solidFill>
              <a:srgbClr val="0070C0">
                <a:alpha val="73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223458" y="5197642"/>
              <a:ext cx="641684" cy="641684"/>
            </a:xfrm>
            <a:prstGeom prst="rect">
              <a:avLst/>
            </a:prstGeom>
            <a:solidFill>
              <a:srgbClr val="0070C0">
                <a:alpha val="73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11914" y="2013284"/>
              <a:ext cx="409074" cy="409074"/>
            </a:xfrm>
            <a:prstGeom prst="rect">
              <a:avLst/>
            </a:prstGeom>
            <a:solidFill>
              <a:srgbClr val="FFFF00">
                <a:alpha val="73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411914" y="2935706"/>
              <a:ext cx="409074" cy="409074"/>
            </a:xfrm>
            <a:prstGeom prst="rect">
              <a:avLst/>
            </a:prstGeom>
            <a:solidFill>
              <a:srgbClr val="FFFF00">
                <a:alpha val="73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275429" y="3457073"/>
              <a:ext cx="409074" cy="409074"/>
            </a:xfrm>
            <a:prstGeom prst="rect">
              <a:avLst/>
            </a:prstGeom>
            <a:solidFill>
              <a:srgbClr val="FFFF00">
                <a:alpha val="73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75429" y="4315321"/>
              <a:ext cx="409074" cy="409074"/>
            </a:xfrm>
            <a:prstGeom prst="rect">
              <a:avLst/>
            </a:prstGeom>
            <a:solidFill>
              <a:srgbClr val="FFFF00">
                <a:alpha val="73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81704" y="201328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🔥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4971" y="288311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🔥</a:t>
              </a:r>
              <a:endParaRPr lang="en-US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45287" y="3564901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🔥</a:t>
              </a:r>
              <a:endParaRPr lang="en-US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08931" y="4407107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🔥</a:t>
              </a:r>
              <a:endParaRPr lang="en-US" sz="2400" dirty="0"/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26173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Synchronized Firefight</a:t>
            </a:r>
            <a:endParaRPr lang="en-US" sz="4000" dirty="0"/>
          </a:p>
        </p:txBody>
      </p:sp>
      <p:sp>
        <p:nvSpPr>
          <p:cNvPr id="24" name="Rectangle 23"/>
          <p:cNvSpPr/>
          <p:nvPr/>
        </p:nvSpPr>
        <p:spPr>
          <a:xfrm>
            <a:off x="4572795" y="5994597"/>
            <a:ext cx="3046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youtu.be/rgerTBylMsc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574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03" y="67764"/>
            <a:ext cx="10515600" cy="1325563"/>
          </a:xfrm>
        </p:spPr>
        <p:txBody>
          <a:bodyPr/>
          <a:lstStyle/>
          <a:p>
            <a:r>
              <a:rPr lang="en-US" sz="4000" dirty="0" smtClean="0"/>
              <a:t>Testing</a:t>
            </a:r>
            <a:r>
              <a:rPr lang="en-US" dirty="0" smtClean="0"/>
              <a:t> </a:t>
            </a:r>
            <a:r>
              <a:rPr lang="en-US" dirty="0" err="1" smtClean="0"/>
              <a:t>UxAS</a:t>
            </a:r>
            <a:r>
              <a:rPr lang="en-US" dirty="0" smtClean="0"/>
              <a:t>: Keep Out Zone Violations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F4FF9-8E7B-4ECC-A78F-F21781FB5CBA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806253" y="4295917"/>
                <a:ext cx="1729995" cy="1333851"/>
              </a:xfrm>
              <a:prstGeom prst="rect">
                <a:avLst/>
              </a:prstGeom>
              <a:solidFill>
                <a:srgbClr val="C00000">
                  <a:alpha val="82000"/>
                </a:srgbClr>
              </a:solidFill>
              <a:ln>
                <a:solidFill>
                  <a:schemeClr val="tx1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253" y="4295917"/>
                <a:ext cx="1729995" cy="133385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4" name="Picture 1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905" y="2446670"/>
            <a:ext cx="5457147" cy="2234702"/>
          </a:xfrm>
          <a:prstGeom prst="rect">
            <a:avLst/>
          </a:prstGeom>
        </p:spPr>
      </p:pic>
      <p:grpSp>
        <p:nvGrpSpPr>
          <p:cNvPr id="136" name="Group 135"/>
          <p:cNvGrpSpPr/>
          <p:nvPr/>
        </p:nvGrpSpPr>
        <p:grpSpPr>
          <a:xfrm>
            <a:off x="3642567" y="2233339"/>
            <a:ext cx="5483318" cy="2794942"/>
            <a:chOff x="612682" y="2392624"/>
            <a:chExt cx="5483318" cy="2794942"/>
          </a:xfrm>
        </p:grpSpPr>
        <p:grpSp>
          <p:nvGrpSpPr>
            <p:cNvPr id="89" name="Group 88"/>
            <p:cNvGrpSpPr/>
            <p:nvPr/>
          </p:nvGrpSpPr>
          <p:grpSpPr>
            <a:xfrm>
              <a:off x="1149418" y="2392624"/>
              <a:ext cx="4279228" cy="2683493"/>
              <a:chOff x="7570871" y="1304619"/>
              <a:chExt cx="4279228" cy="26834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8644690" y="3593433"/>
                <a:ext cx="627648" cy="273595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0610848" y="2101516"/>
                <a:ext cx="490287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7570871" y="3071691"/>
                <a:ext cx="1065797" cy="521742"/>
                <a:chOff x="7924801" y="3882190"/>
                <a:chExt cx="1065797" cy="521742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7924801" y="4403931"/>
                  <a:ext cx="1065797" cy="1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V="1">
                  <a:off x="7924801" y="4063478"/>
                  <a:ext cx="0" cy="34045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8990598" y="4063477"/>
                  <a:ext cx="0" cy="34045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8025566" y="4233703"/>
                  <a:ext cx="859754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/>
                    <p:cNvSpPr txBox="1"/>
                    <p:nvPr/>
                  </p:nvSpPr>
                  <p:spPr>
                    <a:xfrm>
                      <a:off x="8245643" y="3882190"/>
                      <a:ext cx="47262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4" name="TextBox 1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45643" y="3882190"/>
                      <a:ext cx="472629" cy="369332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8351922" y="3618780"/>
                    <a:ext cx="4612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51922" y="3618780"/>
                    <a:ext cx="461280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4" name="Group 93"/>
              <p:cNvGrpSpPr/>
              <p:nvPr/>
            </p:nvGrpSpPr>
            <p:grpSpPr>
              <a:xfrm rot="19288236">
                <a:off x="10784302" y="1304619"/>
                <a:ext cx="1065797" cy="521741"/>
                <a:chOff x="7924801" y="3882191"/>
                <a:chExt cx="1065797" cy="521741"/>
              </a:xfrm>
            </p:grpSpPr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7924801" y="4403931"/>
                  <a:ext cx="1065797" cy="1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V="1">
                  <a:off x="7924801" y="4063478"/>
                  <a:ext cx="0" cy="34045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V="1">
                  <a:off x="8990598" y="4063477"/>
                  <a:ext cx="0" cy="34045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8025566" y="4233703"/>
                  <a:ext cx="859754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8235928" y="3882191"/>
                      <a:ext cx="4920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9" name="TextBox 10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35928" y="3882191"/>
                      <a:ext cx="492058" cy="369332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10956783" y="2135055"/>
                    <a:ext cx="7003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TextBox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6783" y="2135055"/>
                    <a:ext cx="70032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6" name="Group 95"/>
              <p:cNvGrpSpPr/>
              <p:nvPr/>
            </p:nvGrpSpPr>
            <p:grpSpPr>
              <a:xfrm rot="18417173">
                <a:off x="9329070" y="2500465"/>
                <a:ext cx="801111" cy="521741"/>
                <a:chOff x="7924801" y="3882191"/>
                <a:chExt cx="1065797" cy="521741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7924801" y="4403931"/>
                  <a:ext cx="1065797" cy="1"/>
                </a:xfrm>
                <a:prstGeom prst="line">
                  <a:avLst/>
                </a:prstGeom>
                <a:ln w="3810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7924801" y="4063478"/>
                  <a:ext cx="0" cy="34045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V="1">
                  <a:off x="8990598" y="4063477"/>
                  <a:ext cx="0" cy="34045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8025566" y="4233703"/>
                  <a:ext cx="859754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8185777" y="3882191"/>
                      <a:ext cx="5923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TextBox 10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85777" y="3882191"/>
                      <a:ext cx="592360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0139133" y="2556271"/>
                    <a:ext cx="4339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TextBox 9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9133" y="2556271"/>
                    <a:ext cx="433901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8" name="TextBox 97"/>
              <p:cNvSpPr txBox="1"/>
              <p:nvPr/>
            </p:nvSpPr>
            <p:spPr>
              <a:xfrm rot="18635396">
                <a:off x="9176333" y="3182531"/>
                <a:ext cx="639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mtClean="0"/>
                  <a:t>…</a:t>
                </a:r>
                <a:endParaRPr lang="en-US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 rot="18753476">
                <a:off x="10172989" y="1999977"/>
                <a:ext cx="6396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mtClean="0"/>
                  <a:t>…</a:t>
                </a:r>
                <a:endParaRPr lang="en-US" dirty="0"/>
              </a:p>
            </p:txBody>
          </p:sp>
        </p:grpSp>
        <p:sp>
          <p:nvSpPr>
            <p:cNvPr id="116" name="Oval 115"/>
            <p:cNvSpPr/>
            <p:nvPr/>
          </p:nvSpPr>
          <p:spPr>
            <a:xfrm>
              <a:off x="1069154" y="4606745"/>
              <a:ext cx="182880" cy="182880"/>
            </a:xfrm>
            <a:prstGeom prst="ellipse">
              <a:avLst/>
            </a:prstGeom>
            <a:solidFill>
              <a:srgbClr val="00B050"/>
            </a:solidFill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414923" y="2434178"/>
              <a:ext cx="182880" cy="182880"/>
            </a:xfrm>
            <a:prstGeom prst="ellipse">
              <a:avLst/>
            </a:prstGeom>
            <a:solidFill>
              <a:srgbClr val="00B050"/>
            </a:solidFill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612682" y="4818234"/>
                  <a:ext cx="11989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𝑖𝑛𝑖𝑡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𝑖𝑛𝑖𝑡</m:t>
                            </m:r>
                          </m:sub>
                        </m:sSub>
                      </m:oMath>
                    </m:oMathPara>
                  </a14:m>
                  <a:endParaRPr lang="en-US" b="0" dirty="0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682" y="4818234"/>
                  <a:ext cx="119898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4991530" y="2745156"/>
                  <a:ext cx="1104470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𝑓𝑖𝑛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𝑓𝑖𝑛</m:t>
                            </m:r>
                          </m:sub>
                        </m:sSub>
                      </m:oMath>
                    </m:oMathPara>
                  </a14:m>
                  <a:endParaRPr lang="en-US" b="0" dirty="0" smtClean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1530" y="2745156"/>
                  <a:ext cx="1104470" cy="39158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4738982" y="1656944"/>
                <a:ext cx="1729995" cy="1333851"/>
              </a:xfrm>
              <a:prstGeom prst="rect">
                <a:avLst/>
              </a:prstGeom>
              <a:solidFill>
                <a:srgbClr val="C00000">
                  <a:alpha val="82000"/>
                </a:srgbClr>
              </a:solidFill>
              <a:ln>
                <a:solidFill>
                  <a:schemeClr val="tx1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82" y="1656944"/>
                <a:ext cx="1729995" cy="133385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softEdge rad="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Group 136"/>
          <p:cNvGrpSpPr/>
          <p:nvPr/>
        </p:nvGrpSpPr>
        <p:grpSpPr>
          <a:xfrm>
            <a:off x="3592025" y="2752875"/>
            <a:ext cx="2011954" cy="888763"/>
            <a:chOff x="562140" y="2912160"/>
            <a:chExt cx="2011954" cy="888763"/>
          </a:xfrm>
        </p:grpSpPr>
        <p:cxnSp>
          <p:nvCxnSpPr>
            <p:cNvPr id="121" name="Straight Arrow Connector 120"/>
            <p:cNvCxnSpPr/>
            <p:nvPr/>
          </p:nvCxnSpPr>
          <p:spPr>
            <a:xfrm>
              <a:off x="1695144" y="3788959"/>
              <a:ext cx="8789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/>
                <p:cNvSpPr txBox="1"/>
                <p:nvPr/>
              </p:nvSpPr>
              <p:spPr>
                <a:xfrm>
                  <a:off x="1955920" y="3431591"/>
                  <a:ext cx="3693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5920" y="3431591"/>
                  <a:ext cx="369332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Straight Connector 124"/>
            <p:cNvCxnSpPr/>
            <p:nvPr/>
          </p:nvCxnSpPr>
          <p:spPr>
            <a:xfrm flipV="1">
              <a:off x="1149420" y="2912160"/>
              <a:ext cx="11053" cy="587880"/>
            </a:xfrm>
            <a:prstGeom prst="line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562140" y="3062259"/>
                  <a:ext cx="5349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𝑎𝑙𝑡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140" y="3062259"/>
                  <a:ext cx="534955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Rectangle 130"/>
          <p:cNvSpPr/>
          <p:nvPr/>
        </p:nvSpPr>
        <p:spPr>
          <a:xfrm>
            <a:off x="3172651" y="1393327"/>
            <a:ext cx="1431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💨</a:t>
            </a:r>
          </a:p>
          <a:p>
            <a:pPr algn="ctr"/>
            <a:r>
              <a:rPr lang="en-US" sz="3600" dirty="0" smtClean="0"/>
              <a:t>GPS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9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20" grpId="0" animBg="1"/>
      <p:bldP spid="1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5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Robustness-Guided Testing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9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4922</TotalTime>
  <Words>1403</Words>
  <Application>Microsoft Macintosh PowerPoint</Application>
  <PresentationFormat>Widescreen</PresentationFormat>
  <Paragraphs>317</Paragraphs>
  <Slides>21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Calibri</vt:lpstr>
      <vt:lpstr>Calibri Light</vt:lpstr>
      <vt:lpstr>Cambria Math</vt:lpstr>
      <vt:lpstr>Gill Sans MT</vt:lpstr>
      <vt:lpstr>Mangal</vt:lpstr>
      <vt:lpstr>Mathematica7</vt:lpstr>
      <vt:lpstr>MS PGothic</vt:lpstr>
      <vt:lpstr>Symbol</vt:lpstr>
      <vt:lpstr>Times New Roman</vt:lpstr>
      <vt:lpstr>YouTube Noto</vt:lpstr>
      <vt:lpstr>Arial</vt:lpstr>
      <vt:lpstr>Office Theme</vt:lpstr>
      <vt:lpstr>FULL</vt:lpstr>
      <vt:lpstr>Application of Falsification Methods  on the UxAS System</vt:lpstr>
      <vt:lpstr>Summer Of Innovation 2017</vt:lpstr>
      <vt:lpstr>PowerPoint Presentation</vt:lpstr>
      <vt:lpstr>From Mission Scenarios to Simulation</vt:lpstr>
      <vt:lpstr>Tasks</vt:lpstr>
      <vt:lpstr>PowerPoint Presentation</vt:lpstr>
      <vt:lpstr>PowerPoint Presentation</vt:lpstr>
      <vt:lpstr>Testing UxAS: Keep Out Zone Violations</vt:lpstr>
      <vt:lpstr>PowerPoint Presentation</vt:lpstr>
      <vt:lpstr>Methods and Tools</vt:lpstr>
      <vt:lpstr>Falsification By Optimization</vt:lpstr>
      <vt:lpstr>PowerPoint Presentation</vt:lpstr>
      <vt:lpstr>PowerPoint Presentation</vt:lpstr>
      <vt:lpstr>Keep Out Zones</vt:lpstr>
      <vt:lpstr>Autonomy Monitors </vt:lpstr>
      <vt:lpstr>Testing UxAS with S-TaLiRo</vt:lpstr>
      <vt:lpstr>Stochastic Optimization</vt:lpstr>
      <vt:lpstr>Result: Falsification</vt:lpstr>
      <vt:lpstr>Future Work</vt:lpstr>
      <vt:lpstr>Acknowledgments 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Bardh Hoxha</dc:creator>
  <cp:lastModifiedBy>Bardh Hoxha</cp:lastModifiedBy>
  <cp:revision>399</cp:revision>
  <cp:lastPrinted>2018-04-19T18:13:57Z</cp:lastPrinted>
  <dcterms:created xsi:type="dcterms:W3CDTF">2018-04-10T19:43:13Z</dcterms:created>
  <dcterms:modified xsi:type="dcterms:W3CDTF">2018-04-19T18:22:31Z</dcterms:modified>
</cp:coreProperties>
</file>